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embeddedFontLst>
    <p:embeddedFont>
      <p:font typeface="Amatic SC"/>
      <p:regular r:id="rId24"/>
      <p:bold r:id="rId25"/>
    </p:embeddedFont>
    <p:embeddedFont>
      <p:font typeface="Comfortaa"/>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8" roundtripDataSignature="AMtx7mjcrLIpKxsz+TokvZN/yPWQwqUxH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B3B4A09-9813-46C4-931B-E4CDA0C39D1C}">
  <a:tblStyle styleId="{1B3B4A09-9813-46C4-931B-E4CDA0C39D1C}"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1E8"/>
          </a:solidFill>
        </a:fill>
      </a:tcStyle>
    </a:wholeTbl>
    <a:band1H>
      <a:tcTxStyle/>
      <a:tcStyle>
        <a:fill>
          <a:solidFill>
            <a:srgbClr val="FFE2CD"/>
          </a:solidFill>
        </a:fill>
      </a:tcStyle>
    </a:band1H>
    <a:band2H>
      <a:tcTxStyle/>
    </a:band2H>
    <a:band1V>
      <a:tcTxStyle/>
      <a:tcStyle>
        <a:fill>
          <a:solidFill>
            <a:srgbClr val="FFE2CD"/>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AmaticSC-regular.fntdata"/><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Comfortaa-regular.fntdata"/><Relationship Id="rId25" Type="http://schemas.openxmlformats.org/officeDocument/2006/relationships/font" Target="fonts/AmaticSC-bold.fntdata"/><Relationship Id="rId28" Type="http://customschemas.google.com/relationships/presentationmetadata" Target="metadata"/><Relationship Id="rId27" Type="http://schemas.openxmlformats.org/officeDocument/2006/relationships/font" Target="fonts/Comfortaa-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 name="Google Shape;52;p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5" name="Google Shape;125;p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2" name="Google Shape;132;p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0" name="Google Shape;140;p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8" name="Google Shape;148;p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6" name="Google Shape;156;p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6" name="Google Shape;166;p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6" name="Google Shape;176;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 name="Google Shape;60;p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 name="Google Shape;69;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 name="Google Shape;76;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3" name="Google Shape;83;p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 name="Google Shape;92;p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 name="Google Shape;100;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8" name="Google Shape;108;p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6" name="Google Shape;116;p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2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5" name="Google Shape;45;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2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2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9" name="Google Shape;49;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 name="Google Shape;13;p2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 name="Google Shape;14;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21"/>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7" name="Google Shape;17;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 name="Google Shape;20;p2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1" name="Google Shape;21;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2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5" name="Google Shape;25;p2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6" name="Google Shape;26;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2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2" name="Google Shape;32;p2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3" name="Google Shape;33;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2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6" name="Google Shape;36;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2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0" name="Google Shape;40;p2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2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2" name="Google Shape;42;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nvSpPr>
        <p:spPr>
          <a:xfrm>
            <a:off x="1078350" y="2772225"/>
            <a:ext cx="4469400" cy="1952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00"/>
              <a:buFont typeface="Arial"/>
              <a:buNone/>
            </a:pPr>
            <a:r>
              <a:rPr lang="en"/>
              <a:t>Permanent Collection Lesson Plan </a:t>
            </a:r>
            <a:endParaRPr/>
          </a:p>
          <a:p>
            <a:pPr indent="0" lvl="0" marL="0" marR="0" rtl="0" algn="l">
              <a:lnSpc>
                <a:spcPct val="100000"/>
              </a:lnSpc>
              <a:spcBef>
                <a:spcPts val="0"/>
              </a:spcBef>
              <a:spcAft>
                <a:spcPts val="0"/>
              </a:spcAft>
              <a:buClr>
                <a:srgbClr val="000000"/>
              </a:buClr>
              <a:buSzPts val="1300"/>
              <a:buFont typeface="Arial"/>
              <a:buNone/>
            </a:pPr>
            <a:r>
              <a:t/>
            </a:r>
            <a:endParaRPr/>
          </a:p>
          <a:p>
            <a:pPr indent="0" lvl="0" marL="0" marR="0" rtl="0" algn="l">
              <a:lnSpc>
                <a:spcPct val="100000"/>
              </a:lnSpc>
              <a:spcBef>
                <a:spcPts val="0"/>
              </a:spcBef>
              <a:spcAft>
                <a:spcPts val="0"/>
              </a:spcAft>
              <a:buClr>
                <a:srgbClr val="000000"/>
              </a:buClr>
              <a:buSzPts val="1300"/>
              <a:buFont typeface="Arial"/>
              <a:buNone/>
            </a:pPr>
            <a:r>
              <a:rPr lang="en"/>
              <a:t>Visual Art and Science </a:t>
            </a:r>
            <a:endParaRPr/>
          </a:p>
          <a:p>
            <a:pPr indent="0" lvl="0" marL="0" marR="0" rtl="0" algn="l">
              <a:lnSpc>
                <a:spcPct val="100000"/>
              </a:lnSpc>
              <a:spcBef>
                <a:spcPts val="0"/>
              </a:spcBef>
              <a:spcAft>
                <a:spcPts val="0"/>
              </a:spcAft>
              <a:buClr>
                <a:srgbClr val="000000"/>
              </a:buClr>
              <a:buSzPts val="1300"/>
              <a:buFont typeface="Arial"/>
              <a:buNone/>
            </a:pPr>
            <a:r>
              <a:rPr lang="en"/>
              <a:t>with Emilio Sanchez’s </a:t>
            </a:r>
            <a:r>
              <a:rPr i="1" lang="en"/>
              <a:t>Hudson River Sunset </a:t>
            </a:r>
            <a:br>
              <a:rPr lang="en">
                <a:solidFill>
                  <a:schemeClr val="dk1"/>
                </a:solidFill>
              </a:rPr>
            </a:br>
            <a:endParaRPr>
              <a:solidFill>
                <a:schemeClr val="dk1"/>
              </a:solidFill>
            </a:endParaRPr>
          </a:p>
          <a:p>
            <a:pPr indent="0" lvl="0" marL="0" marR="0" rtl="0" algn="l">
              <a:lnSpc>
                <a:spcPct val="100000"/>
              </a:lnSpc>
              <a:spcBef>
                <a:spcPts val="0"/>
              </a:spcBef>
              <a:spcAft>
                <a:spcPts val="0"/>
              </a:spcAft>
              <a:buClr>
                <a:srgbClr val="000000"/>
              </a:buClr>
              <a:buSzPts val="1300"/>
              <a:buFont typeface="Arial"/>
              <a:buNone/>
            </a:pPr>
            <a:r>
              <a:rPr lang="en">
                <a:solidFill>
                  <a:schemeClr val="dk1"/>
                </a:solidFill>
              </a:rPr>
              <a:t>By Laney Buras </a:t>
            </a:r>
            <a:endParaRPr>
              <a:solidFill>
                <a:schemeClr val="dk1"/>
              </a:solidFill>
            </a:endParaRPr>
          </a:p>
          <a:p>
            <a:pPr indent="0" lvl="0" marL="0" marR="0" rtl="0" algn="l">
              <a:lnSpc>
                <a:spcPct val="100000"/>
              </a:lnSpc>
              <a:spcBef>
                <a:spcPts val="0"/>
              </a:spcBef>
              <a:spcAft>
                <a:spcPts val="0"/>
              </a:spcAft>
              <a:buClr>
                <a:srgbClr val="000000"/>
              </a:buClr>
              <a:buSzPts val="1800"/>
              <a:buFont typeface="Arial"/>
              <a:buNone/>
            </a:pPr>
            <a:r>
              <a:rPr lang="en">
                <a:solidFill>
                  <a:schemeClr val="dk1"/>
                </a:solidFill>
              </a:rPr>
              <a:t>VIAR 216: Art in Education, Fall 2020</a:t>
            </a:r>
            <a:endParaRPr>
              <a:solidFill>
                <a:schemeClr val="dk1"/>
              </a:solidFill>
            </a:endParaRPr>
          </a:p>
          <a:p>
            <a:pPr indent="0" lvl="0" marL="0" marR="0" rtl="0" algn="l">
              <a:lnSpc>
                <a:spcPct val="100000"/>
              </a:lnSpc>
              <a:spcBef>
                <a:spcPts val="0"/>
              </a:spcBef>
              <a:spcAft>
                <a:spcPts val="0"/>
              </a:spcAft>
              <a:buClr>
                <a:srgbClr val="000000"/>
              </a:buClr>
              <a:buSzPts val="1800"/>
              <a:buFont typeface="Arial"/>
              <a:buNone/>
            </a:pPr>
            <a:r>
              <a:rPr lang="en">
                <a:solidFill>
                  <a:schemeClr val="dk1"/>
                </a:solidFill>
              </a:rPr>
              <a:t>Professor: Dr. Claire Schultz</a:t>
            </a:r>
            <a:endParaRPr>
              <a:solidFill>
                <a:schemeClr val="dk1"/>
              </a:solidFill>
            </a:endParaRPr>
          </a:p>
          <a:p>
            <a:pPr indent="0" lvl="0" marL="0" marR="0" rtl="0" algn="l">
              <a:lnSpc>
                <a:spcPct val="100000"/>
              </a:lnSpc>
              <a:spcBef>
                <a:spcPts val="0"/>
              </a:spcBef>
              <a:spcAft>
                <a:spcPts val="0"/>
              </a:spcAft>
              <a:buClr>
                <a:srgbClr val="000000"/>
              </a:buClr>
              <a:buSzPts val="1800"/>
              <a:buFont typeface="Arial"/>
              <a:buNone/>
            </a:pPr>
            <a:r>
              <a:rPr lang="en">
                <a:solidFill>
                  <a:schemeClr val="dk1"/>
                </a:solidFill>
              </a:rPr>
              <a:t>University of Louisiana at Lafayette </a:t>
            </a:r>
            <a:r>
              <a:rPr lang="en" sz="1600">
                <a:solidFill>
                  <a:schemeClr val="dk1"/>
                </a:solidFill>
              </a:rPr>
              <a:t> </a:t>
            </a:r>
            <a:endParaRPr sz="1600">
              <a:solidFill>
                <a:schemeClr val="dk1"/>
              </a:solidFill>
            </a:endParaRPr>
          </a:p>
          <a:p>
            <a:pPr indent="0" lvl="0" marL="0" marR="0" rtl="0" algn="l">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p:txBody>
      </p:sp>
      <p:sp>
        <p:nvSpPr>
          <p:cNvPr id="55" name="Google Shape;55;p1"/>
          <p:cNvSpPr/>
          <p:nvPr/>
        </p:nvSpPr>
        <p:spPr>
          <a:xfrm>
            <a:off x="0" y="487139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56" name="Google Shape;56;p1"/>
          <p:cNvPicPr preferRelativeResize="0"/>
          <p:nvPr/>
        </p:nvPicPr>
        <p:blipFill>
          <a:blip r:embed="rId3">
            <a:alphaModFix/>
          </a:blip>
          <a:stretch>
            <a:fillRect/>
          </a:stretch>
        </p:blipFill>
        <p:spPr>
          <a:xfrm>
            <a:off x="1317151" y="205150"/>
            <a:ext cx="6509699" cy="2237700"/>
          </a:xfrm>
          <a:prstGeom prst="rect">
            <a:avLst/>
          </a:prstGeom>
          <a:noFill/>
          <a:ln>
            <a:noFill/>
          </a:ln>
        </p:spPr>
      </p:pic>
      <p:pic>
        <p:nvPicPr>
          <p:cNvPr descr="A close up of a logo&#10;&#10;Description automatically generated" id="57" name="Google Shape;57;p1"/>
          <p:cNvPicPr preferRelativeResize="0"/>
          <p:nvPr/>
        </p:nvPicPr>
        <p:blipFill rotWithShape="1">
          <a:blip r:embed="rId4">
            <a:alphaModFix/>
          </a:blip>
          <a:srcRect b="0" l="0" r="0" t="0"/>
          <a:stretch/>
        </p:blipFill>
        <p:spPr>
          <a:xfrm>
            <a:off x="4899125" y="2772225"/>
            <a:ext cx="3464127" cy="1325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0"/>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28" name="Google Shape;128;p10"/>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29" name="Google Shape;129;p10"/>
          <p:cNvSpPr txBox="1"/>
          <p:nvPr/>
        </p:nvSpPr>
        <p:spPr>
          <a:xfrm>
            <a:off x="164975" y="164975"/>
            <a:ext cx="8979000" cy="45432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None/>
            </a:pPr>
            <a:r>
              <a:rPr b="1" i="0" lang="en" sz="2600" cap="none" strike="noStrike">
                <a:solidFill>
                  <a:srgbClr val="000000"/>
                </a:solidFill>
              </a:rPr>
              <a:t>Day 1</a:t>
            </a:r>
            <a:endParaRPr b="1" i="0" sz="2600" cap="none" strike="noStrike">
              <a:solidFill>
                <a:srgbClr val="000000"/>
              </a:solidFill>
            </a:endParaRPr>
          </a:p>
          <a:p>
            <a:pPr indent="-355600" lvl="0" marL="457200" marR="0" rtl="0" algn="l">
              <a:lnSpc>
                <a:spcPct val="115000"/>
              </a:lnSpc>
              <a:spcBef>
                <a:spcPts val="800"/>
              </a:spcBef>
              <a:spcAft>
                <a:spcPts val="0"/>
              </a:spcAft>
              <a:buClr>
                <a:schemeClr val="dk1"/>
              </a:buClr>
              <a:buSzPts val="2000"/>
              <a:buChar char="●"/>
            </a:pPr>
            <a:r>
              <a:rPr i="0" lang="en" sz="2000" cap="none" strike="noStrike">
                <a:solidFill>
                  <a:schemeClr val="dk1"/>
                </a:solidFill>
              </a:rPr>
              <a:t>Introduce the project and Emilio Sanchez’s </a:t>
            </a:r>
            <a:r>
              <a:rPr i="1" lang="en" sz="2000" cap="none" strike="noStrike">
                <a:solidFill>
                  <a:schemeClr val="dk1"/>
                </a:solidFill>
              </a:rPr>
              <a:t>Hudson River Sunset</a:t>
            </a:r>
            <a:r>
              <a:rPr i="0" lang="en" sz="2000" cap="none" strike="noStrike">
                <a:solidFill>
                  <a:schemeClr val="dk1"/>
                </a:solidFill>
              </a:rPr>
              <a:t> to the class.</a:t>
            </a:r>
            <a:endParaRPr i="0" sz="2000" cap="none" strike="noStrike">
              <a:solidFill>
                <a:schemeClr val="dk1"/>
              </a:solidFill>
            </a:endParaRPr>
          </a:p>
          <a:p>
            <a:pPr indent="0" lvl="0" marL="914400" marR="0" rtl="0" algn="l">
              <a:lnSpc>
                <a:spcPct val="115000"/>
              </a:lnSpc>
              <a:spcBef>
                <a:spcPts val="0"/>
              </a:spcBef>
              <a:spcAft>
                <a:spcPts val="0"/>
              </a:spcAft>
              <a:buNone/>
            </a:pPr>
            <a:r>
              <a:t/>
            </a:r>
            <a:endParaRPr i="0" sz="2000" cap="none" strike="noStrike">
              <a:solidFill>
                <a:schemeClr val="dk1"/>
              </a:solidFill>
            </a:endParaRPr>
          </a:p>
          <a:p>
            <a:pPr indent="-355600" lvl="0" marL="457200" marR="0" rtl="0" algn="l">
              <a:lnSpc>
                <a:spcPct val="115000"/>
              </a:lnSpc>
              <a:spcBef>
                <a:spcPts val="0"/>
              </a:spcBef>
              <a:spcAft>
                <a:spcPts val="0"/>
              </a:spcAft>
              <a:buClr>
                <a:schemeClr val="dk1"/>
              </a:buClr>
              <a:buSzPts val="2000"/>
              <a:buChar char="●"/>
            </a:pPr>
            <a:r>
              <a:rPr i="0" lang="en" sz="2000" cap="none" strike="noStrike">
                <a:solidFill>
                  <a:schemeClr val="dk1"/>
                </a:solidFill>
              </a:rPr>
              <a:t>Allow the students to experiment with various color schemes that they can use in order to create </a:t>
            </a:r>
            <a:r>
              <a:rPr lang="en" sz="2000">
                <a:solidFill>
                  <a:schemeClr val="dk1"/>
                </a:solidFill>
              </a:rPr>
              <a:t>artwork</a:t>
            </a:r>
            <a:r>
              <a:rPr i="0" lang="en" sz="2000" cap="none" strike="noStrike">
                <a:solidFill>
                  <a:schemeClr val="dk1"/>
                </a:solidFill>
              </a:rPr>
              <a:t>.</a:t>
            </a:r>
            <a:endParaRPr i="0" sz="2000" cap="none" strike="noStrike">
              <a:solidFill>
                <a:schemeClr val="dk1"/>
              </a:solidFill>
            </a:endParaRPr>
          </a:p>
          <a:p>
            <a:pPr indent="0" lvl="0" marL="914400" marR="0" rtl="0" algn="l">
              <a:lnSpc>
                <a:spcPct val="115000"/>
              </a:lnSpc>
              <a:spcBef>
                <a:spcPts val="0"/>
              </a:spcBef>
              <a:spcAft>
                <a:spcPts val="0"/>
              </a:spcAft>
              <a:buNone/>
            </a:pPr>
            <a:r>
              <a:t/>
            </a:r>
            <a:endParaRPr i="0" sz="2000" cap="none" strike="noStrike">
              <a:solidFill>
                <a:schemeClr val="dk1"/>
              </a:solidFill>
            </a:endParaRPr>
          </a:p>
          <a:p>
            <a:pPr indent="-355600" lvl="0" marL="457200" marR="0" rtl="0" algn="l">
              <a:lnSpc>
                <a:spcPct val="115000"/>
              </a:lnSpc>
              <a:spcBef>
                <a:spcPts val="0"/>
              </a:spcBef>
              <a:spcAft>
                <a:spcPts val="0"/>
              </a:spcAft>
              <a:buClr>
                <a:schemeClr val="dk1"/>
              </a:buClr>
              <a:buSzPts val="2000"/>
              <a:buChar char="●"/>
            </a:pPr>
            <a:r>
              <a:rPr i="0" lang="en" sz="2000" cap="none" strike="noStrike">
                <a:solidFill>
                  <a:schemeClr val="dk1"/>
                </a:solidFill>
              </a:rPr>
              <a:t>Inform them that they must have a color scheme, location, weather conditions, and time of day (sunrise or sunset) chosen by the end of the class period/day. </a:t>
            </a:r>
            <a:endParaRPr i="0" sz="2000" cap="none" strike="noStrike">
              <a:solidFill>
                <a:schemeClr val="dk1"/>
              </a:solidFill>
            </a:endParaRPr>
          </a:p>
          <a:p>
            <a:pPr indent="0" lvl="0" marL="0" marR="0" rtl="0" algn="l">
              <a:lnSpc>
                <a:spcPct val="100000"/>
              </a:lnSpc>
              <a:spcBef>
                <a:spcPts val="0"/>
              </a:spcBef>
              <a:spcAft>
                <a:spcPts val="800"/>
              </a:spcAft>
              <a:buClr>
                <a:srgbClr val="000000"/>
              </a:buClr>
              <a:buSzPts val="2100"/>
              <a:buFont typeface="Arial"/>
              <a:buNone/>
            </a:pPr>
            <a:r>
              <a:t/>
            </a:r>
            <a:endParaRPr b="0" i="0" sz="2100" u="none" cap="none" strike="noStrike">
              <a:solidFill>
                <a:srgbClr val="000000"/>
              </a:solidFill>
              <a:latin typeface="Comfortaa"/>
              <a:ea typeface="Comfortaa"/>
              <a:cs typeface="Comfortaa"/>
              <a:sym typeface="Comforta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1"/>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5" name="Google Shape;135;p11"/>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36" name="Google Shape;136;p11"/>
          <p:cNvSpPr txBox="1"/>
          <p:nvPr/>
        </p:nvSpPr>
        <p:spPr>
          <a:xfrm>
            <a:off x="3980550" y="400819"/>
            <a:ext cx="4925400" cy="9450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Calibri"/>
              <a:ea typeface="Calibri"/>
              <a:cs typeface="Calibri"/>
              <a:sym typeface="Calibri"/>
            </a:endParaRPr>
          </a:p>
        </p:txBody>
      </p:sp>
      <p:sp>
        <p:nvSpPr>
          <p:cNvPr id="137" name="Google Shape;137;p11"/>
          <p:cNvSpPr txBox="1"/>
          <p:nvPr/>
        </p:nvSpPr>
        <p:spPr>
          <a:xfrm>
            <a:off x="103550" y="92050"/>
            <a:ext cx="8963700" cy="4683300"/>
          </a:xfrm>
          <a:prstGeom prst="rect">
            <a:avLst/>
          </a:prstGeom>
          <a:noFill/>
          <a:ln>
            <a:noFill/>
          </a:ln>
        </p:spPr>
        <p:txBody>
          <a:bodyPr anchorCtr="0" anchor="t" bIns="68575" lIns="68575" spcFirstLastPara="1" rIns="68575" wrap="square" tIns="68575">
            <a:noAutofit/>
          </a:bodyPr>
          <a:lstStyle/>
          <a:p>
            <a:pPr indent="0" lvl="0" marL="457200" marR="0" rtl="0" algn="l">
              <a:lnSpc>
                <a:spcPct val="100000"/>
              </a:lnSpc>
              <a:spcBef>
                <a:spcPts val="0"/>
              </a:spcBef>
              <a:spcAft>
                <a:spcPts val="0"/>
              </a:spcAft>
              <a:buClr>
                <a:srgbClr val="000000"/>
              </a:buClr>
              <a:buSzPts val="2400"/>
              <a:buFont typeface="Arial"/>
              <a:buNone/>
            </a:pPr>
            <a:r>
              <a:rPr b="1" i="0" lang="en" sz="2400" cap="none" strike="noStrike">
                <a:solidFill>
                  <a:srgbClr val="000000"/>
                </a:solidFill>
              </a:rPr>
              <a:t>Day 2</a:t>
            </a:r>
            <a:endParaRPr b="1" i="0" sz="2400" cap="none" strike="noStrike">
              <a:solidFill>
                <a:srgbClr val="000000"/>
              </a:solidFill>
            </a:endParaRPr>
          </a:p>
          <a:p>
            <a:pPr indent="-355600" lvl="0" marL="457200" marR="0" rtl="0" algn="l">
              <a:lnSpc>
                <a:spcPct val="115000"/>
              </a:lnSpc>
              <a:spcBef>
                <a:spcPts val="800"/>
              </a:spcBef>
              <a:spcAft>
                <a:spcPts val="0"/>
              </a:spcAft>
              <a:buClr>
                <a:schemeClr val="dk1"/>
              </a:buClr>
              <a:buSzPts val="2000"/>
              <a:buChar char="●"/>
            </a:pPr>
            <a:r>
              <a:rPr i="0" lang="en" sz="2000" cap="none" strike="noStrike">
                <a:solidFill>
                  <a:schemeClr val="dk1"/>
                </a:solidFill>
              </a:rPr>
              <a:t>Supply each student with a sheet of watercolor paper, watercolor paint brushes, and the student’s choice of watercolor shade that align with their chosen color palette.</a:t>
            </a:r>
            <a:endParaRPr i="0" sz="2000" cap="none" strike="noStrike">
              <a:solidFill>
                <a:schemeClr val="dk1"/>
              </a:solidFill>
            </a:endParaRPr>
          </a:p>
          <a:p>
            <a:pPr indent="0" lvl="0" marL="914400" marR="0" rtl="0" algn="l">
              <a:lnSpc>
                <a:spcPct val="115000"/>
              </a:lnSpc>
              <a:spcBef>
                <a:spcPts val="0"/>
              </a:spcBef>
              <a:spcAft>
                <a:spcPts val="0"/>
              </a:spcAft>
              <a:buNone/>
            </a:pPr>
            <a:r>
              <a:t/>
            </a:r>
            <a:endParaRPr i="0" sz="2000" cap="none" strike="noStrike">
              <a:solidFill>
                <a:schemeClr val="dk1"/>
              </a:solidFill>
            </a:endParaRPr>
          </a:p>
          <a:p>
            <a:pPr indent="-355600" lvl="0" marL="457200" marR="0" rtl="0" algn="l">
              <a:lnSpc>
                <a:spcPct val="115000"/>
              </a:lnSpc>
              <a:spcBef>
                <a:spcPts val="0"/>
              </a:spcBef>
              <a:spcAft>
                <a:spcPts val="0"/>
              </a:spcAft>
              <a:buClr>
                <a:schemeClr val="dk1"/>
              </a:buClr>
              <a:buSzPts val="2000"/>
              <a:buChar char="●"/>
            </a:pPr>
            <a:r>
              <a:rPr i="0" lang="en" sz="2000" cap="none" strike="noStrike">
                <a:solidFill>
                  <a:schemeClr val="dk1"/>
                </a:solidFill>
              </a:rPr>
              <a:t>Allow the students to create the sky for their sunrise or sunset.</a:t>
            </a:r>
            <a:endParaRPr i="0" sz="2000" cap="none" strike="noStrike">
              <a:solidFill>
                <a:schemeClr val="dk1"/>
              </a:solidFill>
            </a:endParaRPr>
          </a:p>
          <a:p>
            <a:pPr indent="0" lvl="0" marL="914400" marR="0" rtl="0" algn="l">
              <a:lnSpc>
                <a:spcPct val="115000"/>
              </a:lnSpc>
              <a:spcBef>
                <a:spcPts val="0"/>
              </a:spcBef>
              <a:spcAft>
                <a:spcPts val="0"/>
              </a:spcAft>
              <a:buNone/>
            </a:pPr>
            <a:r>
              <a:t/>
            </a:r>
            <a:endParaRPr i="0" sz="2000" cap="none" strike="noStrike">
              <a:solidFill>
                <a:schemeClr val="dk1"/>
              </a:solidFill>
            </a:endParaRPr>
          </a:p>
          <a:p>
            <a:pPr indent="-355600" lvl="0" marL="457200" marR="0" rtl="0" algn="l">
              <a:lnSpc>
                <a:spcPct val="115000"/>
              </a:lnSpc>
              <a:spcBef>
                <a:spcPts val="0"/>
              </a:spcBef>
              <a:spcAft>
                <a:spcPts val="0"/>
              </a:spcAft>
              <a:buClr>
                <a:schemeClr val="dk1"/>
              </a:buClr>
              <a:buSzPts val="2000"/>
              <a:buChar char="●"/>
            </a:pPr>
            <a:r>
              <a:rPr i="0" lang="en" sz="2000" cap="none" strike="noStrike">
                <a:solidFill>
                  <a:schemeClr val="dk1"/>
                </a:solidFill>
              </a:rPr>
              <a:t>Ask the students questions about certain objects, animals, or physical features that could be found at their sunrise or sunset given the setting and time of day or night that coincide with their sunrise or sunset. This discussion will help aid the children in adding details to their painting the next day.</a:t>
            </a:r>
            <a:endParaRPr i="0" sz="2000" cap="none" strike="noStrike">
              <a:solidFill>
                <a:schemeClr val="dk1"/>
              </a:solidFill>
            </a:endParaRPr>
          </a:p>
          <a:p>
            <a:pPr indent="0" lvl="0" marL="45720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Comfortaa"/>
              <a:ea typeface="Comfortaa"/>
              <a:cs typeface="Comfortaa"/>
              <a:sym typeface="Comfortaa"/>
            </a:endParaRPr>
          </a:p>
          <a:p>
            <a:pPr indent="0" lvl="0" marL="457200" marR="0" rtl="0" algn="l">
              <a:lnSpc>
                <a:spcPct val="100000"/>
              </a:lnSpc>
              <a:spcBef>
                <a:spcPts val="800"/>
              </a:spcBef>
              <a:spcAft>
                <a:spcPts val="800"/>
              </a:spcAft>
              <a:buClr>
                <a:srgbClr val="000000"/>
              </a:buClr>
              <a:buSzPts val="2100"/>
              <a:buFont typeface="Arial"/>
              <a:buNone/>
            </a:pPr>
            <a:r>
              <a:t/>
            </a:r>
            <a:endParaRPr b="0" i="0" sz="2100" u="sng" cap="none" strike="noStrike">
              <a:solidFill>
                <a:srgbClr val="000000"/>
              </a:solidFill>
              <a:latin typeface="Comfortaa"/>
              <a:ea typeface="Comfortaa"/>
              <a:cs typeface="Comfortaa"/>
              <a:sym typeface="Comforta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2"/>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3" name="Google Shape;143;p12"/>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44" name="Google Shape;144;p12"/>
          <p:cNvSpPr txBox="1"/>
          <p:nvPr/>
        </p:nvSpPr>
        <p:spPr>
          <a:xfrm>
            <a:off x="3980550" y="400819"/>
            <a:ext cx="4925400" cy="9450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Calibri"/>
              <a:ea typeface="Calibri"/>
              <a:cs typeface="Calibri"/>
              <a:sym typeface="Calibri"/>
            </a:endParaRPr>
          </a:p>
        </p:txBody>
      </p:sp>
      <p:sp>
        <p:nvSpPr>
          <p:cNvPr id="145" name="Google Shape;145;p12"/>
          <p:cNvSpPr txBox="1"/>
          <p:nvPr/>
        </p:nvSpPr>
        <p:spPr>
          <a:xfrm>
            <a:off x="95850" y="92175"/>
            <a:ext cx="8952300" cy="4616100"/>
          </a:xfrm>
          <a:prstGeom prst="rect">
            <a:avLst/>
          </a:prstGeom>
          <a:noFill/>
          <a:ln>
            <a:noFill/>
          </a:ln>
        </p:spPr>
        <p:txBody>
          <a:bodyPr anchorCtr="0" anchor="t" bIns="68575" lIns="68575" spcFirstLastPara="1" rIns="68575" wrap="square" tIns="68575">
            <a:noAutofit/>
          </a:bodyPr>
          <a:lstStyle/>
          <a:p>
            <a:pPr indent="0" lvl="0" marL="457200" marR="0" rtl="0" algn="l">
              <a:lnSpc>
                <a:spcPct val="100000"/>
              </a:lnSpc>
              <a:spcBef>
                <a:spcPts val="0"/>
              </a:spcBef>
              <a:spcAft>
                <a:spcPts val="0"/>
              </a:spcAft>
              <a:buNone/>
            </a:pPr>
            <a:r>
              <a:rPr b="1" i="0" lang="en" sz="2100" cap="none" strike="noStrike">
                <a:solidFill>
                  <a:srgbClr val="000000"/>
                </a:solidFill>
              </a:rPr>
              <a:t>Day 3</a:t>
            </a:r>
            <a:endParaRPr b="1" sz="2100"/>
          </a:p>
          <a:p>
            <a:pPr indent="0" lvl="0" marL="457200" marR="0" rtl="0" algn="l">
              <a:lnSpc>
                <a:spcPct val="100000"/>
              </a:lnSpc>
              <a:spcBef>
                <a:spcPts val="0"/>
              </a:spcBef>
              <a:spcAft>
                <a:spcPts val="0"/>
              </a:spcAft>
              <a:buNone/>
            </a:pPr>
            <a:r>
              <a:t/>
            </a:r>
            <a:endParaRPr b="1" sz="2100"/>
          </a:p>
          <a:p>
            <a:pPr indent="-355600" lvl="0" marL="457200" marR="0" rtl="0" algn="l">
              <a:lnSpc>
                <a:spcPct val="115000"/>
              </a:lnSpc>
              <a:spcBef>
                <a:spcPts val="800"/>
              </a:spcBef>
              <a:spcAft>
                <a:spcPts val="0"/>
              </a:spcAft>
              <a:buClr>
                <a:schemeClr val="dk1"/>
              </a:buClr>
              <a:buSzPts val="2000"/>
              <a:buChar char="●"/>
            </a:pPr>
            <a:r>
              <a:rPr i="0" lang="en" sz="2000" cap="none" strike="noStrike">
                <a:solidFill>
                  <a:schemeClr val="dk1"/>
                </a:solidFill>
              </a:rPr>
              <a:t>Supply your students with their chosen media (preferably Sharpie marker, darker crayon, or darker marker).</a:t>
            </a:r>
            <a:endParaRPr i="0" sz="2000" cap="none" strike="noStrike">
              <a:solidFill>
                <a:schemeClr val="dk1"/>
              </a:solidFill>
            </a:endParaRPr>
          </a:p>
          <a:p>
            <a:pPr indent="0" lvl="0" marL="914400" marR="0" rtl="0" algn="l">
              <a:lnSpc>
                <a:spcPct val="115000"/>
              </a:lnSpc>
              <a:spcBef>
                <a:spcPts val="0"/>
              </a:spcBef>
              <a:spcAft>
                <a:spcPts val="0"/>
              </a:spcAft>
              <a:buNone/>
            </a:pPr>
            <a:r>
              <a:t/>
            </a:r>
            <a:endParaRPr i="0" sz="2000" cap="none" strike="noStrike">
              <a:solidFill>
                <a:schemeClr val="dk1"/>
              </a:solidFill>
            </a:endParaRPr>
          </a:p>
          <a:p>
            <a:pPr indent="-355600" lvl="0" marL="457200" marR="0" rtl="0" algn="l">
              <a:lnSpc>
                <a:spcPct val="115000"/>
              </a:lnSpc>
              <a:spcBef>
                <a:spcPts val="0"/>
              </a:spcBef>
              <a:spcAft>
                <a:spcPts val="0"/>
              </a:spcAft>
              <a:buClr>
                <a:schemeClr val="dk1"/>
              </a:buClr>
              <a:buSzPts val="2000"/>
              <a:buChar char="●"/>
            </a:pPr>
            <a:r>
              <a:rPr i="0" lang="en" sz="2000" cap="none" strike="noStrike">
                <a:solidFill>
                  <a:schemeClr val="dk1"/>
                </a:solidFill>
              </a:rPr>
              <a:t>Allow your students to add the final details to their paintings, including but not limited to animals, buildings, physical features, or objects found in the sky (clouds, stars, planes, etc.)</a:t>
            </a:r>
            <a:endParaRPr i="0" sz="2000" cap="none" strike="noStrike">
              <a:solidFill>
                <a:schemeClr val="dk1"/>
              </a:solidFill>
            </a:endParaRPr>
          </a:p>
          <a:p>
            <a:pPr indent="0" lvl="0" marL="0" marR="0" rtl="0" algn="l">
              <a:lnSpc>
                <a:spcPct val="115000"/>
              </a:lnSpc>
              <a:spcBef>
                <a:spcPts val="0"/>
              </a:spcBef>
              <a:spcAft>
                <a:spcPts val="0"/>
              </a:spcAft>
              <a:buClr>
                <a:srgbClr val="000000"/>
              </a:buClr>
              <a:buSzPts val="2000"/>
              <a:buFont typeface="Arial"/>
              <a:buNone/>
            </a:pPr>
            <a:r>
              <a:t/>
            </a:r>
            <a:endParaRPr i="0" sz="2000" u="none" cap="none" strike="noStrike">
              <a:solidFill>
                <a:schemeClr val="dk1"/>
              </a:solidFill>
            </a:endParaRPr>
          </a:p>
          <a:p>
            <a:pPr indent="0" lvl="0" marL="457200" marR="0" rtl="0" algn="l">
              <a:lnSpc>
                <a:spcPct val="100000"/>
              </a:lnSpc>
              <a:spcBef>
                <a:spcPts val="0"/>
              </a:spcBef>
              <a:spcAft>
                <a:spcPts val="800"/>
              </a:spcAft>
              <a:buClr>
                <a:srgbClr val="000000"/>
              </a:buClr>
              <a:buSzPts val="2100"/>
              <a:buFont typeface="Arial"/>
              <a:buNone/>
            </a:pPr>
            <a:r>
              <a:t/>
            </a:r>
            <a:endParaRPr i="0" sz="2100" u="none" cap="none" strike="noStrike">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3"/>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1" name="Google Shape;151;p13"/>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52" name="Google Shape;152;p13"/>
          <p:cNvSpPr txBox="1"/>
          <p:nvPr/>
        </p:nvSpPr>
        <p:spPr>
          <a:xfrm>
            <a:off x="172600" y="400825"/>
            <a:ext cx="8733300" cy="9450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2600"/>
              <a:buFont typeface="Arial"/>
              <a:buNone/>
            </a:pPr>
            <a:r>
              <a:rPr b="1" i="0" lang="en" sz="2600" cap="none" strike="noStrike">
                <a:solidFill>
                  <a:srgbClr val="000000"/>
                </a:solidFill>
              </a:rPr>
              <a:t>Day 4</a:t>
            </a:r>
            <a:endParaRPr b="1" i="0" sz="2600" cap="none" strike="noStrike">
              <a:solidFill>
                <a:srgbClr val="000000"/>
              </a:solidFill>
            </a:endParaRPr>
          </a:p>
        </p:txBody>
      </p:sp>
      <p:sp>
        <p:nvSpPr>
          <p:cNvPr id="153" name="Google Shape;153;p13"/>
          <p:cNvSpPr txBox="1"/>
          <p:nvPr/>
        </p:nvSpPr>
        <p:spPr>
          <a:xfrm>
            <a:off x="159450" y="1345825"/>
            <a:ext cx="8825100" cy="3362400"/>
          </a:xfrm>
          <a:prstGeom prst="rect">
            <a:avLst/>
          </a:prstGeom>
          <a:noFill/>
          <a:ln>
            <a:noFill/>
          </a:ln>
        </p:spPr>
        <p:txBody>
          <a:bodyPr anchorCtr="0" anchor="t" bIns="68575" lIns="68575" spcFirstLastPara="1" rIns="68575" wrap="square" tIns="68575">
            <a:noAutofit/>
          </a:bodyPr>
          <a:lstStyle/>
          <a:p>
            <a:pPr indent="-355600" lvl="0" marL="457200" marR="0" rtl="0" algn="l">
              <a:lnSpc>
                <a:spcPct val="115000"/>
              </a:lnSpc>
              <a:spcBef>
                <a:spcPts val="0"/>
              </a:spcBef>
              <a:spcAft>
                <a:spcPts val="0"/>
              </a:spcAft>
              <a:buClr>
                <a:schemeClr val="dk1"/>
              </a:buClr>
              <a:buSzPts val="2000"/>
              <a:buChar char="●"/>
            </a:pPr>
            <a:r>
              <a:rPr i="0" lang="en" sz="2000" u="none" cap="none" strike="noStrike">
                <a:solidFill>
                  <a:schemeClr val="dk1"/>
                </a:solidFill>
              </a:rPr>
              <a:t>Once your students have completed their painting, ask each student to give a brief description of their painting and why they chose to execute their painting in this way. </a:t>
            </a:r>
            <a:endParaRPr i="0" sz="1400" u="none" cap="none" strike="noStrike">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4"/>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9" name="Google Shape;159;p14"/>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60" name="Google Shape;160;p14"/>
          <p:cNvSpPr txBox="1"/>
          <p:nvPr/>
        </p:nvSpPr>
        <p:spPr>
          <a:xfrm>
            <a:off x="3980550" y="400819"/>
            <a:ext cx="4925400" cy="9450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Calibri"/>
              <a:ea typeface="Calibri"/>
              <a:cs typeface="Calibri"/>
              <a:sym typeface="Calibri"/>
            </a:endParaRPr>
          </a:p>
        </p:txBody>
      </p:sp>
      <p:sp>
        <p:nvSpPr>
          <p:cNvPr id="161" name="Google Shape;161;p14"/>
          <p:cNvSpPr txBox="1"/>
          <p:nvPr/>
        </p:nvSpPr>
        <p:spPr>
          <a:xfrm>
            <a:off x="3545625" y="1587600"/>
            <a:ext cx="3218700" cy="1968300"/>
          </a:xfrm>
          <a:prstGeom prst="rect">
            <a:avLst/>
          </a:prstGeom>
          <a:noFill/>
          <a:ln>
            <a:noFill/>
          </a:ln>
        </p:spPr>
        <p:txBody>
          <a:bodyPr anchorCtr="0" anchor="t" bIns="68575" lIns="68575" spcFirstLastPara="1" rIns="68575" wrap="square" tIns="68575">
            <a:noAutofit/>
          </a:bodyPr>
          <a:lstStyle/>
          <a:p>
            <a:pPr indent="0" lvl="0" marL="457200" marR="0" rtl="0" algn="l">
              <a:lnSpc>
                <a:spcPct val="100000"/>
              </a:lnSpc>
              <a:spcBef>
                <a:spcPts val="0"/>
              </a:spcBef>
              <a:spcAft>
                <a:spcPts val="800"/>
              </a:spcAft>
              <a:buClr>
                <a:srgbClr val="000000"/>
              </a:buClr>
              <a:buSzPts val="2700"/>
              <a:buFont typeface="Arial"/>
              <a:buNone/>
            </a:pPr>
            <a:r>
              <a:t/>
            </a:r>
            <a:endParaRPr b="0" i="0" sz="2700" u="none" cap="none" strike="noStrike">
              <a:solidFill>
                <a:srgbClr val="000000"/>
              </a:solidFill>
              <a:latin typeface="Amatic SC"/>
              <a:ea typeface="Amatic SC"/>
              <a:cs typeface="Amatic SC"/>
              <a:sym typeface="Amatic SC"/>
            </a:endParaRPr>
          </a:p>
        </p:txBody>
      </p:sp>
      <p:sp>
        <p:nvSpPr>
          <p:cNvPr id="162" name="Google Shape;162;p14"/>
          <p:cNvSpPr txBox="1"/>
          <p:nvPr/>
        </p:nvSpPr>
        <p:spPr>
          <a:xfrm>
            <a:off x="878750" y="636900"/>
            <a:ext cx="4643700" cy="54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 sz="2400" u="none" cap="none" strike="noStrike">
                <a:solidFill>
                  <a:srgbClr val="000000"/>
                </a:solidFill>
              </a:rPr>
              <a:t>Extra! Extra!</a:t>
            </a:r>
            <a:endParaRPr b="1" i="0" sz="2400" u="none" cap="none" strike="noStrike">
              <a:solidFill>
                <a:srgbClr val="000000"/>
              </a:solidFill>
            </a:endParaRPr>
          </a:p>
        </p:txBody>
      </p:sp>
      <p:sp>
        <p:nvSpPr>
          <p:cNvPr id="163" name="Google Shape;163;p14"/>
          <p:cNvSpPr txBox="1"/>
          <p:nvPr/>
        </p:nvSpPr>
        <p:spPr>
          <a:xfrm>
            <a:off x="628825" y="1394700"/>
            <a:ext cx="7892700" cy="297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Arial"/>
                <a:ea typeface="Arial"/>
                <a:cs typeface="Arial"/>
                <a:sym typeface="Arial"/>
              </a:rPr>
              <a:t>The following slides can be used as a visual aid for the students to gather a better understanding of what their sunrise or sunset could look like as they complete the several steps spread out over a 4 day period.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sz="2000"/>
          </a:p>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Arial"/>
                <a:ea typeface="Arial"/>
                <a:cs typeface="Arial"/>
                <a:sym typeface="Arial"/>
              </a:rPr>
              <a:t>Each slide</a:t>
            </a:r>
            <a:r>
              <a:rPr lang="en" sz="2000"/>
              <a:t> shows</a:t>
            </a:r>
            <a:r>
              <a:rPr b="0" i="0" lang="en" sz="2000" u="none" cap="none" strike="noStrike">
                <a:solidFill>
                  <a:srgbClr val="000000"/>
                </a:solidFill>
                <a:latin typeface="Arial"/>
                <a:ea typeface="Arial"/>
                <a:cs typeface="Arial"/>
                <a:sym typeface="Arial"/>
              </a:rPr>
              <a:t> what will be the expected as the end result</a:t>
            </a:r>
            <a:r>
              <a:rPr lang="en" sz="2000"/>
              <a:t>. </a:t>
            </a:r>
            <a:r>
              <a:rPr b="0" i="0" lang="en" sz="2000" u="none" cap="none" strike="noStrike">
                <a:solidFill>
                  <a:srgbClr val="000000"/>
                </a:solidFill>
                <a:latin typeface="Arial"/>
                <a:ea typeface="Arial"/>
                <a:cs typeface="Arial"/>
                <a:sym typeface="Arial"/>
              </a:rPr>
              <a:t>Days 1 and 4 will not be included as the students will not be adding any visual elements to their project on these days.  </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5"/>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9" name="Google Shape;169;p15"/>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70" name="Google Shape;170;p15"/>
          <p:cNvSpPr txBox="1"/>
          <p:nvPr/>
        </p:nvSpPr>
        <p:spPr>
          <a:xfrm>
            <a:off x="3980550" y="400819"/>
            <a:ext cx="4925400" cy="9450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Calibri"/>
              <a:ea typeface="Calibri"/>
              <a:cs typeface="Calibri"/>
              <a:sym typeface="Calibri"/>
            </a:endParaRPr>
          </a:p>
        </p:txBody>
      </p:sp>
      <p:sp>
        <p:nvSpPr>
          <p:cNvPr id="171" name="Google Shape;171;p15"/>
          <p:cNvSpPr txBox="1"/>
          <p:nvPr/>
        </p:nvSpPr>
        <p:spPr>
          <a:xfrm>
            <a:off x="3545625" y="1587600"/>
            <a:ext cx="3218700" cy="1968300"/>
          </a:xfrm>
          <a:prstGeom prst="rect">
            <a:avLst/>
          </a:prstGeom>
          <a:noFill/>
          <a:ln>
            <a:noFill/>
          </a:ln>
        </p:spPr>
        <p:txBody>
          <a:bodyPr anchorCtr="0" anchor="t" bIns="68575" lIns="68575" spcFirstLastPara="1" rIns="68575" wrap="square" tIns="68575">
            <a:noAutofit/>
          </a:bodyPr>
          <a:lstStyle/>
          <a:p>
            <a:pPr indent="0" lvl="0" marL="457200" marR="0" rtl="0" algn="l">
              <a:lnSpc>
                <a:spcPct val="100000"/>
              </a:lnSpc>
              <a:spcBef>
                <a:spcPts val="0"/>
              </a:spcBef>
              <a:spcAft>
                <a:spcPts val="800"/>
              </a:spcAft>
              <a:buClr>
                <a:srgbClr val="000000"/>
              </a:buClr>
              <a:buSzPts val="2700"/>
              <a:buFont typeface="Arial"/>
              <a:buNone/>
            </a:pPr>
            <a:r>
              <a:t/>
            </a:r>
            <a:endParaRPr b="0" i="0" sz="2700" u="none" cap="none" strike="noStrike">
              <a:solidFill>
                <a:srgbClr val="000000"/>
              </a:solidFill>
              <a:latin typeface="Amatic SC"/>
              <a:ea typeface="Amatic SC"/>
              <a:cs typeface="Amatic SC"/>
              <a:sym typeface="Amatic SC"/>
            </a:endParaRPr>
          </a:p>
        </p:txBody>
      </p:sp>
      <p:sp>
        <p:nvSpPr>
          <p:cNvPr id="172" name="Google Shape;172;p15"/>
          <p:cNvSpPr txBox="1"/>
          <p:nvPr/>
        </p:nvSpPr>
        <p:spPr>
          <a:xfrm>
            <a:off x="274425" y="434750"/>
            <a:ext cx="2942700" cy="65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 sz="2400" cap="none" strike="noStrike">
                <a:solidFill>
                  <a:srgbClr val="000000"/>
                </a:solidFill>
              </a:rPr>
              <a:t>Day 2</a:t>
            </a:r>
            <a:endParaRPr b="1" i="0" sz="2400" cap="none" strike="noStrike">
              <a:solidFill>
                <a:srgbClr val="000000"/>
              </a:solidFill>
            </a:endParaRPr>
          </a:p>
        </p:txBody>
      </p:sp>
      <p:pic>
        <p:nvPicPr>
          <p:cNvPr id="173" name="Google Shape;173;p15"/>
          <p:cNvPicPr preferRelativeResize="0"/>
          <p:nvPr/>
        </p:nvPicPr>
        <p:blipFill rotWithShape="1">
          <a:blip r:embed="rId3">
            <a:alphaModFix/>
          </a:blip>
          <a:srcRect b="0" l="0" r="0" t="0"/>
          <a:stretch/>
        </p:blipFill>
        <p:spPr>
          <a:xfrm>
            <a:off x="274425" y="1097401"/>
            <a:ext cx="6592488" cy="27932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6"/>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9" name="Google Shape;179;p16"/>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80" name="Google Shape;180;p16"/>
          <p:cNvSpPr txBox="1"/>
          <p:nvPr/>
        </p:nvSpPr>
        <p:spPr>
          <a:xfrm>
            <a:off x="3980550" y="400819"/>
            <a:ext cx="4925400" cy="9450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Calibri"/>
              <a:ea typeface="Calibri"/>
              <a:cs typeface="Calibri"/>
              <a:sym typeface="Calibri"/>
            </a:endParaRPr>
          </a:p>
        </p:txBody>
      </p:sp>
      <p:sp>
        <p:nvSpPr>
          <p:cNvPr id="181" name="Google Shape;181;p16"/>
          <p:cNvSpPr txBox="1"/>
          <p:nvPr/>
        </p:nvSpPr>
        <p:spPr>
          <a:xfrm>
            <a:off x="3545625" y="1587600"/>
            <a:ext cx="3218700" cy="1968300"/>
          </a:xfrm>
          <a:prstGeom prst="rect">
            <a:avLst/>
          </a:prstGeom>
          <a:noFill/>
          <a:ln>
            <a:noFill/>
          </a:ln>
        </p:spPr>
        <p:txBody>
          <a:bodyPr anchorCtr="0" anchor="t" bIns="68575" lIns="68575" spcFirstLastPara="1" rIns="68575" wrap="square" tIns="68575">
            <a:noAutofit/>
          </a:bodyPr>
          <a:lstStyle/>
          <a:p>
            <a:pPr indent="0" lvl="0" marL="457200" marR="0" rtl="0" algn="l">
              <a:lnSpc>
                <a:spcPct val="100000"/>
              </a:lnSpc>
              <a:spcBef>
                <a:spcPts val="0"/>
              </a:spcBef>
              <a:spcAft>
                <a:spcPts val="800"/>
              </a:spcAft>
              <a:buClr>
                <a:srgbClr val="000000"/>
              </a:buClr>
              <a:buSzPts val="2700"/>
              <a:buFont typeface="Arial"/>
              <a:buNone/>
            </a:pPr>
            <a:r>
              <a:t/>
            </a:r>
            <a:endParaRPr b="0" i="0" sz="2700" u="none" cap="none" strike="noStrike">
              <a:solidFill>
                <a:srgbClr val="000000"/>
              </a:solidFill>
              <a:latin typeface="Amatic SC"/>
              <a:ea typeface="Amatic SC"/>
              <a:cs typeface="Amatic SC"/>
              <a:sym typeface="Amatic SC"/>
            </a:endParaRPr>
          </a:p>
        </p:txBody>
      </p:sp>
      <p:sp>
        <p:nvSpPr>
          <p:cNvPr id="182" name="Google Shape;182;p16"/>
          <p:cNvSpPr txBox="1"/>
          <p:nvPr/>
        </p:nvSpPr>
        <p:spPr>
          <a:xfrm>
            <a:off x="290725" y="400825"/>
            <a:ext cx="2445300" cy="684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 sz="2400" cap="none" strike="noStrike">
                <a:solidFill>
                  <a:schemeClr val="dk1"/>
                </a:solidFill>
              </a:rPr>
              <a:t>Day 3</a:t>
            </a:r>
            <a:endParaRPr b="1" i="0" sz="1400" cap="none" strike="noStrike">
              <a:solidFill>
                <a:srgbClr val="000000"/>
              </a:solidFill>
            </a:endParaRPr>
          </a:p>
        </p:txBody>
      </p:sp>
      <p:pic>
        <p:nvPicPr>
          <p:cNvPr id="183" name="Google Shape;183;p16"/>
          <p:cNvPicPr preferRelativeResize="0"/>
          <p:nvPr/>
        </p:nvPicPr>
        <p:blipFill rotWithShape="1">
          <a:blip r:embed="rId3">
            <a:alphaModFix/>
          </a:blip>
          <a:srcRect b="0" l="0" r="0" t="0"/>
          <a:stretch/>
        </p:blipFill>
        <p:spPr>
          <a:xfrm>
            <a:off x="290725" y="1028025"/>
            <a:ext cx="6635198" cy="294855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7"/>
          <p:cNvSpPr txBox="1"/>
          <p:nvPr/>
        </p:nvSpPr>
        <p:spPr>
          <a:xfrm>
            <a:off x="223284" y="148856"/>
            <a:ext cx="256244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2800" cap="none" strike="noStrike">
                <a:solidFill>
                  <a:srgbClr val="000000"/>
                </a:solidFill>
              </a:rPr>
              <a:t>Rubric</a:t>
            </a:r>
            <a:endParaRPr/>
          </a:p>
        </p:txBody>
      </p:sp>
      <p:graphicFrame>
        <p:nvGraphicFramePr>
          <p:cNvPr id="189" name="Google Shape;189;p17"/>
          <p:cNvGraphicFramePr/>
          <p:nvPr/>
        </p:nvGraphicFramePr>
        <p:xfrm>
          <a:off x="2066260" y="105125"/>
          <a:ext cx="3000000" cy="3000000"/>
        </p:xfrm>
        <a:graphic>
          <a:graphicData uri="http://schemas.openxmlformats.org/drawingml/2006/table">
            <a:tbl>
              <a:tblPr bandRow="1" firstRow="1">
                <a:noFill/>
                <a:tableStyleId>{1B3B4A09-9813-46C4-931B-E4CDA0C39D1C}</a:tableStyleId>
              </a:tblPr>
              <a:tblGrid>
                <a:gridCol w="1524000"/>
                <a:gridCol w="1524000"/>
                <a:gridCol w="1524000"/>
                <a:gridCol w="1524000"/>
              </a:tblGrid>
              <a:tr h="258275">
                <a:tc>
                  <a:txBody>
                    <a:bodyPr/>
                    <a:lstStyle/>
                    <a:p>
                      <a:pPr indent="0" lvl="0" marL="0" marR="0" rtl="0" algn="l">
                        <a:lnSpc>
                          <a:spcPct val="100000"/>
                        </a:lnSpc>
                        <a:spcBef>
                          <a:spcPts val="0"/>
                        </a:spcBef>
                        <a:spcAft>
                          <a:spcPts val="0"/>
                        </a:spcAft>
                        <a:buNone/>
                      </a:pPr>
                      <a:r>
                        <a:rPr lang="en" sz="1400" u="none" cap="none" strike="noStrike"/>
                        <a:t>Objective</a:t>
                      </a:r>
                      <a:endParaRPr/>
                    </a:p>
                  </a:txBody>
                  <a:tcPr marT="45725" marB="45725" marR="91450" marL="91450"/>
                </a:tc>
                <a:tc>
                  <a:txBody>
                    <a:bodyPr/>
                    <a:lstStyle/>
                    <a:p>
                      <a:pPr indent="0" lvl="0" marL="0" marR="0" rtl="0" algn="l">
                        <a:lnSpc>
                          <a:spcPct val="100000"/>
                        </a:lnSpc>
                        <a:spcBef>
                          <a:spcPts val="0"/>
                        </a:spcBef>
                        <a:spcAft>
                          <a:spcPts val="0"/>
                        </a:spcAft>
                        <a:buNone/>
                      </a:pPr>
                      <a:r>
                        <a:rPr lang="en" sz="1400" u="none" cap="none" strike="noStrike"/>
                        <a:t>Exceeds</a:t>
                      </a:r>
                      <a:endParaRPr/>
                    </a:p>
                  </a:txBody>
                  <a:tcPr marT="45725" marB="45725" marR="91450" marL="91450"/>
                </a:tc>
                <a:tc>
                  <a:txBody>
                    <a:bodyPr/>
                    <a:lstStyle/>
                    <a:p>
                      <a:pPr indent="0" lvl="0" marL="0" marR="0" rtl="0" algn="l">
                        <a:lnSpc>
                          <a:spcPct val="100000"/>
                        </a:lnSpc>
                        <a:spcBef>
                          <a:spcPts val="0"/>
                        </a:spcBef>
                        <a:spcAft>
                          <a:spcPts val="0"/>
                        </a:spcAft>
                        <a:buNone/>
                      </a:pPr>
                      <a:r>
                        <a:rPr lang="en" sz="1400" u="none" cap="none" strike="noStrike"/>
                        <a:t>Meets</a:t>
                      </a:r>
                      <a:endParaRPr/>
                    </a:p>
                  </a:txBody>
                  <a:tcPr marT="45725" marB="45725" marR="91450" marL="91450"/>
                </a:tc>
                <a:tc>
                  <a:txBody>
                    <a:bodyPr/>
                    <a:lstStyle/>
                    <a:p>
                      <a:pPr indent="0" lvl="0" marL="0" marR="0" rtl="0" algn="l">
                        <a:lnSpc>
                          <a:spcPct val="100000"/>
                        </a:lnSpc>
                        <a:spcBef>
                          <a:spcPts val="0"/>
                        </a:spcBef>
                        <a:spcAft>
                          <a:spcPts val="0"/>
                        </a:spcAft>
                        <a:buNone/>
                      </a:pPr>
                      <a:r>
                        <a:rPr lang="en" sz="1400" u="none" cap="none" strike="noStrike"/>
                        <a:t>Does Not Meet</a:t>
                      </a:r>
                      <a:endParaRPr/>
                    </a:p>
                  </a:txBody>
                  <a:tcPr marT="45725" marB="45725" marR="91450" marL="91450"/>
                </a:tc>
              </a:tr>
              <a:tr h="2203950">
                <a:tc>
                  <a:txBody>
                    <a:bodyPr/>
                    <a:lstStyle/>
                    <a:p>
                      <a:pPr indent="0" lvl="0" marL="0" marR="0" rtl="0" algn="l">
                        <a:lnSpc>
                          <a:spcPct val="100000"/>
                        </a:lnSpc>
                        <a:spcBef>
                          <a:spcPts val="0"/>
                        </a:spcBef>
                        <a:spcAft>
                          <a:spcPts val="0"/>
                        </a:spcAft>
                        <a:buNone/>
                      </a:pPr>
                      <a:r>
                        <a:rPr lang="en" sz="1400" u="none" cap="none" strike="noStrike"/>
                        <a:t>Studio, Visual Art Based</a:t>
                      </a:r>
                      <a:endParaRPr/>
                    </a:p>
                  </a:txBody>
                  <a:tcPr marT="45725" marB="45725" marR="91450" marL="91450"/>
                </a:tc>
                <a:tc>
                  <a:txBody>
                    <a:bodyPr/>
                    <a:lstStyle/>
                    <a:p>
                      <a:pPr indent="0" lvl="0" marL="0" marR="0" rtl="0" algn="l">
                        <a:lnSpc>
                          <a:spcPct val="100000"/>
                        </a:lnSpc>
                        <a:spcBef>
                          <a:spcPts val="0"/>
                        </a:spcBef>
                        <a:spcAft>
                          <a:spcPts val="0"/>
                        </a:spcAft>
                        <a:buNone/>
                      </a:pPr>
                      <a:r>
                        <a:rPr b="0" i="0" lang="en" sz="1000" u="none" cap="none" strike="noStrike">
                          <a:solidFill>
                            <a:schemeClr val="dk1"/>
                          </a:solidFill>
                          <a:latin typeface="Arial"/>
                          <a:ea typeface="Arial"/>
                          <a:cs typeface="Arial"/>
                          <a:sym typeface="Arial"/>
                        </a:rPr>
                        <a:t>Unique choice of color scheme that still fits with the requirements of the project</a:t>
                      </a:r>
                      <a:endParaRPr/>
                    </a:p>
                    <a:p>
                      <a:pPr indent="0" lvl="0" marL="0" marR="0" rtl="0" algn="l">
                        <a:lnSpc>
                          <a:spcPct val="100000"/>
                        </a:lnSpc>
                        <a:spcBef>
                          <a:spcPts val="0"/>
                        </a:spcBef>
                        <a:spcAft>
                          <a:spcPts val="0"/>
                        </a:spcAft>
                        <a:buNone/>
                      </a:pPr>
                      <a:r>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 sz="1000" u="none" cap="none" strike="noStrike">
                          <a:solidFill>
                            <a:schemeClr val="dk1"/>
                          </a:solidFill>
                          <a:latin typeface="Arial"/>
                          <a:ea typeface="Arial"/>
                          <a:cs typeface="Arial"/>
                          <a:sym typeface="Arial"/>
                        </a:rPr>
                        <a:t>Many unique visual elements are used to enhance the setting and appearance of the painting</a:t>
                      </a:r>
                      <a:endParaRPr sz="1000" u="none" cap="none" strike="noStrike"/>
                    </a:p>
                  </a:txBody>
                  <a:tcPr marT="45725" marB="45725" marR="91450" marL="91450"/>
                </a:tc>
                <a:tc>
                  <a:txBody>
                    <a:bodyPr/>
                    <a:lstStyle/>
                    <a:p>
                      <a:pPr indent="0" lvl="0" marL="0" marR="0" rtl="0" algn="l">
                        <a:lnSpc>
                          <a:spcPct val="100000"/>
                        </a:lnSpc>
                        <a:spcBef>
                          <a:spcPts val="0"/>
                        </a:spcBef>
                        <a:spcAft>
                          <a:spcPts val="0"/>
                        </a:spcAft>
                        <a:buNone/>
                      </a:pPr>
                      <a:r>
                        <a:rPr b="0" i="0" lang="en" sz="1000" u="none" cap="none" strike="noStrike">
                          <a:solidFill>
                            <a:schemeClr val="dk1"/>
                          </a:solidFill>
                          <a:latin typeface="Arial"/>
                          <a:ea typeface="Arial"/>
                          <a:cs typeface="Arial"/>
                          <a:sym typeface="Arial"/>
                        </a:rPr>
                        <a:t>Predictable but acceptable color scheme</a:t>
                      </a:r>
                      <a:endParaRPr/>
                    </a:p>
                    <a:p>
                      <a:pPr indent="0" lvl="0" marL="0" marR="0" rtl="0" algn="l">
                        <a:lnSpc>
                          <a:spcPct val="100000"/>
                        </a:lnSpc>
                        <a:spcBef>
                          <a:spcPts val="0"/>
                        </a:spcBef>
                        <a:spcAft>
                          <a:spcPts val="0"/>
                        </a:spcAft>
                        <a:buNone/>
                      </a:pPr>
                      <a:r>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 sz="1000" u="none" cap="none" strike="noStrike">
                          <a:solidFill>
                            <a:schemeClr val="dk1"/>
                          </a:solidFill>
                          <a:latin typeface="Arial"/>
                          <a:ea typeface="Arial"/>
                          <a:cs typeface="Arial"/>
                          <a:sym typeface="Arial"/>
                        </a:rPr>
                        <a:t>Colors and objects may not appear to be neat, but make sense with the given setting that the student has chosen</a:t>
                      </a:r>
                      <a:endParaRPr/>
                    </a:p>
                    <a:p>
                      <a:pPr indent="0" lvl="0" marL="0" marR="0" rtl="0" algn="l">
                        <a:lnSpc>
                          <a:spcPct val="100000"/>
                        </a:lnSpc>
                        <a:spcBef>
                          <a:spcPts val="0"/>
                        </a:spcBef>
                        <a:spcAft>
                          <a:spcPts val="0"/>
                        </a:spcAft>
                        <a:buNone/>
                      </a:pPr>
                      <a:r>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 sz="1000" u="none" cap="none" strike="noStrike">
                          <a:solidFill>
                            <a:schemeClr val="dk1"/>
                          </a:solidFill>
                          <a:latin typeface="Arial"/>
                          <a:ea typeface="Arial"/>
                          <a:cs typeface="Arial"/>
                          <a:sym typeface="Arial"/>
                        </a:rPr>
                        <a:t>Only some visual elements are used to enhance the setting and appearance of the painting</a:t>
                      </a:r>
                      <a:endParaRPr sz="1000" u="none" cap="none" strike="noStrike"/>
                    </a:p>
                  </a:txBody>
                  <a:tcPr marT="45725" marB="45725" marR="91450" marL="91450"/>
                </a:tc>
                <a:tc>
                  <a:txBody>
                    <a:bodyPr/>
                    <a:lstStyle/>
                    <a:p>
                      <a:pPr indent="0" lvl="0" marL="0" marR="0" rtl="0" algn="l">
                        <a:lnSpc>
                          <a:spcPct val="100000"/>
                        </a:lnSpc>
                        <a:spcBef>
                          <a:spcPts val="0"/>
                        </a:spcBef>
                        <a:spcAft>
                          <a:spcPts val="0"/>
                        </a:spcAft>
                        <a:buNone/>
                      </a:pPr>
                      <a:r>
                        <a:rPr b="0" i="0" lang="en" sz="1000" u="none" cap="none" strike="noStrike">
                          <a:solidFill>
                            <a:schemeClr val="dk1"/>
                          </a:solidFill>
                          <a:latin typeface="Arial"/>
                          <a:ea typeface="Arial"/>
                          <a:cs typeface="Arial"/>
                          <a:sym typeface="Arial"/>
                        </a:rPr>
                        <a:t>Color scheme that does not have a conceivable connection (not all warm colors, not all cool colors, not all primary colors, etc.)</a:t>
                      </a:r>
                      <a:endParaRPr/>
                    </a:p>
                    <a:p>
                      <a:pPr indent="0" lvl="0" marL="0" marR="0" rtl="0" algn="l">
                        <a:lnSpc>
                          <a:spcPct val="100000"/>
                        </a:lnSpc>
                        <a:spcBef>
                          <a:spcPts val="0"/>
                        </a:spcBef>
                        <a:spcAft>
                          <a:spcPts val="0"/>
                        </a:spcAft>
                        <a:buNone/>
                      </a:pPr>
                      <a:r>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 sz="1000" u="none" cap="none" strike="noStrike">
                          <a:solidFill>
                            <a:schemeClr val="dk1"/>
                          </a:solidFill>
                          <a:latin typeface="Arial"/>
                          <a:ea typeface="Arial"/>
                          <a:cs typeface="Arial"/>
                          <a:sym typeface="Arial"/>
                        </a:rPr>
                        <a:t>Painting appears to be not neat and rushed</a:t>
                      </a:r>
                      <a:endParaRPr/>
                    </a:p>
                    <a:p>
                      <a:pPr indent="0" lvl="0" marL="0" marR="0" rtl="0" algn="l">
                        <a:lnSpc>
                          <a:spcPct val="100000"/>
                        </a:lnSpc>
                        <a:spcBef>
                          <a:spcPts val="0"/>
                        </a:spcBef>
                        <a:spcAft>
                          <a:spcPts val="0"/>
                        </a:spcAft>
                        <a:buNone/>
                      </a:pPr>
                      <a:r>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 sz="1000" u="none" cap="none" strike="noStrike">
                          <a:solidFill>
                            <a:schemeClr val="dk1"/>
                          </a:solidFill>
                          <a:latin typeface="Arial"/>
                          <a:ea typeface="Arial"/>
                          <a:cs typeface="Arial"/>
                          <a:sym typeface="Arial"/>
                        </a:rPr>
                        <a:t>Very little to no visual elements are used to enhance the setting and appearance of the painting </a:t>
                      </a:r>
                      <a:endParaRPr sz="1000" u="none" cap="none" strike="noStrike"/>
                    </a:p>
                  </a:txBody>
                  <a:tcPr marT="45725" marB="45725" marR="91450" marL="91450"/>
                </a:tc>
              </a:tr>
              <a:tr h="2039825">
                <a:tc>
                  <a:txBody>
                    <a:bodyPr/>
                    <a:lstStyle/>
                    <a:p>
                      <a:pPr indent="0" lvl="0" marL="0" marR="0" rtl="0" algn="l">
                        <a:lnSpc>
                          <a:spcPct val="100000"/>
                        </a:lnSpc>
                        <a:spcBef>
                          <a:spcPts val="0"/>
                        </a:spcBef>
                        <a:spcAft>
                          <a:spcPts val="0"/>
                        </a:spcAft>
                        <a:buNone/>
                      </a:pPr>
                      <a:r>
                        <a:rPr lang="en" sz="1400" u="none" cap="none" strike="noStrike"/>
                        <a:t>Interdisciplinary Subject Matter (math, science, ELA)</a:t>
                      </a:r>
                      <a:endParaRPr/>
                    </a:p>
                  </a:txBody>
                  <a:tcPr marT="45725" marB="45725" marR="91450" marL="91450"/>
                </a:tc>
                <a:tc>
                  <a:txBody>
                    <a:bodyPr/>
                    <a:lstStyle/>
                    <a:p>
                      <a:pPr indent="0" lvl="0" marL="0" marR="0" rtl="0" algn="l">
                        <a:lnSpc>
                          <a:spcPct val="100000"/>
                        </a:lnSpc>
                        <a:spcBef>
                          <a:spcPts val="0"/>
                        </a:spcBef>
                        <a:spcAft>
                          <a:spcPts val="0"/>
                        </a:spcAft>
                        <a:buNone/>
                      </a:pPr>
                      <a:r>
                        <a:rPr b="0" i="0" lang="en" sz="1000" u="none" cap="none" strike="noStrike">
                          <a:solidFill>
                            <a:schemeClr val="dk1"/>
                          </a:solidFill>
                          <a:latin typeface="Arial"/>
                          <a:ea typeface="Arial"/>
                          <a:cs typeface="Arial"/>
                          <a:sym typeface="Arial"/>
                        </a:rPr>
                        <a:t>Elements used in the painting make sense scientifically in the chosen setting and the student has used an abundance of these elements in a creative manner</a:t>
                      </a:r>
                      <a:endParaRPr sz="1000" u="none" cap="none" strike="noStrike"/>
                    </a:p>
                  </a:txBody>
                  <a:tcPr marT="45725" marB="45725" marR="91450" marL="91450"/>
                </a:tc>
                <a:tc>
                  <a:txBody>
                    <a:bodyPr/>
                    <a:lstStyle/>
                    <a:p>
                      <a:pPr indent="0" lvl="0" marL="0" marR="0" rtl="0" algn="l">
                        <a:lnSpc>
                          <a:spcPct val="100000"/>
                        </a:lnSpc>
                        <a:spcBef>
                          <a:spcPts val="0"/>
                        </a:spcBef>
                        <a:spcAft>
                          <a:spcPts val="0"/>
                        </a:spcAft>
                        <a:buNone/>
                      </a:pPr>
                      <a:r>
                        <a:rPr b="0" i="0" lang="en" sz="1000" u="none" cap="none" strike="noStrike">
                          <a:solidFill>
                            <a:schemeClr val="dk1"/>
                          </a:solidFill>
                          <a:latin typeface="Arial"/>
                          <a:ea typeface="Arial"/>
                          <a:cs typeface="Arial"/>
                          <a:sym typeface="Arial"/>
                        </a:rPr>
                        <a:t>Elements used in the painting make sense scientifically in the chosen setting</a:t>
                      </a:r>
                      <a:endParaRPr sz="1000" u="none" cap="none" strike="noStrike"/>
                    </a:p>
                  </a:txBody>
                  <a:tcPr marT="45725" marB="45725" marR="91450" marL="91450"/>
                </a:tc>
                <a:tc>
                  <a:txBody>
                    <a:bodyPr/>
                    <a:lstStyle/>
                    <a:p>
                      <a:pPr indent="0" lvl="0" marL="0" marR="0" rtl="0" algn="l">
                        <a:lnSpc>
                          <a:spcPct val="100000"/>
                        </a:lnSpc>
                        <a:spcBef>
                          <a:spcPts val="0"/>
                        </a:spcBef>
                        <a:spcAft>
                          <a:spcPts val="0"/>
                        </a:spcAft>
                        <a:buNone/>
                      </a:pPr>
                      <a:r>
                        <a:rPr b="0" i="0" lang="en" sz="1000" u="none" cap="none" strike="noStrike">
                          <a:solidFill>
                            <a:schemeClr val="dk1"/>
                          </a:solidFill>
                          <a:latin typeface="Arial"/>
                          <a:ea typeface="Arial"/>
                          <a:cs typeface="Arial"/>
                          <a:sym typeface="Arial"/>
                        </a:rPr>
                        <a:t>Elements used in the painting do not make sense scientifically in the chosen setting (stars in the sky during a sunrise, an abundance of vegetation even though the sunrise or sunset takes place in Antarctica, etc.)</a:t>
                      </a:r>
                      <a:endParaRPr sz="1000" u="none" cap="none" strike="noStrike"/>
                    </a:p>
                  </a:txBody>
                  <a:tcPr marT="45725" marB="45725" marR="91450" marL="91450"/>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2"/>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3" name="Google Shape;63;p2"/>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64" name="Google Shape;64;p2"/>
          <p:cNvSpPr txBox="1"/>
          <p:nvPr/>
        </p:nvSpPr>
        <p:spPr>
          <a:xfrm>
            <a:off x="1959450" y="243819"/>
            <a:ext cx="4925400" cy="9450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900"/>
              <a:buFont typeface="Arial"/>
              <a:buNone/>
            </a:pPr>
            <a:r>
              <a:rPr b="1" i="0" lang="en" sz="2100" cap="none" strike="noStrike">
                <a:solidFill>
                  <a:srgbClr val="000000"/>
                </a:solidFill>
              </a:rPr>
              <a:t>Brief Lesson Description/ Overview:</a:t>
            </a:r>
            <a:endParaRPr b="1" i="0" sz="2100" cap="none" strike="noStrike">
              <a:solidFill>
                <a:srgbClr val="000000"/>
              </a:solidFill>
            </a:endParaRPr>
          </a:p>
          <a:p>
            <a:pPr indent="0" lvl="0" marL="0" marR="0" rtl="0" algn="l">
              <a:lnSpc>
                <a:spcPct val="100000"/>
              </a:lnSpc>
              <a:spcBef>
                <a:spcPts val="0"/>
              </a:spcBef>
              <a:spcAft>
                <a:spcPts val="0"/>
              </a:spcAft>
              <a:buClr>
                <a:srgbClr val="000000"/>
              </a:buClr>
              <a:buSzPts val="2900"/>
              <a:buFont typeface="Arial"/>
              <a:buNone/>
            </a:pPr>
            <a:r>
              <a:t/>
            </a:r>
            <a:endParaRPr b="1" i="0" sz="2900" u="sng" cap="none" strike="noStrike">
              <a:solidFill>
                <a:srgbClr val="000000"/>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2900"/>
              <a:buFont typeface="Arial"/>
              <a:buNone/>
            </a:pPr>
            <a:r>
              <a:t/>
            </a:r>
            <a:endParaRPr b="1" i="0" sz="2900" u="sng" cap="none" strike="noStrike">
              <a:solidFill>
                <a:srgbClr val="000000"/>
              </a:solidFill>
              <a:latin typeface="Comfortaa"/>
              <a:ea typeface="Comfortaa"/>
              <a:cs typeface="Comfortaa"/>
              <a:sym typeface="Comfortaa"/>
            </a:endParaRPr>
          </a:p>
        </p:txBody>
      </p:sp>
      <p:sp>
        <p:nvSpPr>
          <p:cNvPr id="65" name="Google Shape;65;p2"/>
          <p:cNvSpPr txBox="1"/>
          <p:nvPr/>
        </p:nvSpPr>
        <p:spPr>
          <a:xfrm>
            <a:off x="4253175" y="2354475"/>
            <a:ext cx="4198500" cy="16995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80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66" name="Google Shape;66;p2"/>
          <p:cNvSpPr txBox="1"/>
          <p:nvPr/>
        </p:nvSpPr>
        <p:spPr>
          <a:xfrm>
            <a:off x="181500" y="909450"/>
            <a:ext cx="8781000" cy="3324600"/>
          </a:xfrm>
          <a:prstGeom prst="rect">
            <a:avLst/>
          </a:prstGeom>
          <a:noFill/>
          <a:ln>
            <a:noFill/>
          </a:ln>
        </p:spPr>
        <p:txBody>
          <a:bodyPr anchorCtr="0" anchor="t" bIns="91425" lIns="91425" spcFirstLastPara="1" rIns="91425" wrap="square" tIns="91425">
            <a:noAutofit/>
          </a:bodyPr>
          <a:lstStyle/>
          <a:p>
            <a:pPr indent="-330200" lvl="0" marL="457200" marR="0" rtl="0" algn="l">
              <a:lnSpc>
                <a:spcPct val="115000"/>
              </a:lnSpc>
              <a:spcBef>
                <a:spcPts val="500"/>
              </a:spcBef>
              <a:spcAft>
                <a:spcPts val="0"/>
              </a:spcAft>
              <a:buClr>
                <a:schemeClr val="dk1"/>
              </a:buClr>
              <a:buSzPts val="1600"/>
              <a:buChar char="●"/>
            </a:pPr>
            <a:r>
              <a:rPr i="0" lang="en" sz="1600" u="none" cap="none" strike="noStrike">
                <a:solidFill>
                  <a:schemeClr val="dk1"/>
                </a:solidFill>
              </a:rPr>
              <a:t>This project allows children to explore the beauty of the sun cycle </a:t>
            </a:r>
            <a:r>
              <a:rPr lang="en" sz="1600">
                <a:solidFill>
                  <a:schemeClr val="dk1"/>
                </a:solidFill>
              </a:rPr>
              <a:t>by discussing Emilio Sanchez’s </a:t>
            </a:r>
            <a:r>
              <a:rPr i="0" lang="en" sz="1600" u="none" cap="none" strike="noStrike">
                <a:solidFill>
                  <a:schemeClr val="dk1"/>
                </a:solidFill>
              </a:rPr>
              <a:t>painting of a</a:t>
            </a:r>
            <a:r>
              <a:rPr lang="en" sz="1600">
                <a:solidFill>
                  <a:schemeClr val="dk1"/>
                </a:solidFill>
              </a:rPr>
              <a:t> sunset.</a:t>
            </a:r>
            <a:r>
              <a:rPr i="0" lang="en" sz="1600" u="none" cap="none" strike="noStrike">
                <a:solidFill>
                  <a:schemeClr val="dk1"/>
                </a:solidFill>
              </a:rPr>
              <a:t> </a:t>
            </a:r>
            <a:endParaRPr sz="1600">
              <a:solidFill>
                <a:schemeClr val="dk1"/>
              </a:solidFill>
            </a:endParaRPr>
          </a:p>
          <a:p>
            <a:pPr indent="-330200" lvl="0" marL="457200" marR="0" rtl="0" algn="l">
              <a:lnSpc>
                <a:spcPct val="115000"/>
              </a:lnSpc>
              <a:spcBef>
                <a:spcPts val="0"/>
              </a:spcBef>
              <a:spcAft>
                <a:spcPts val="0"/>
              </a:spcAft>
              <a:buClr>
                <a:schemeClr val="dk1"/>
              </a:buClr>
              <a:buSzPts val="1600"/>
              <a:buChar char="●"/>
            </a:pPr>
            <a:r>
              <a:rPr i="0" lang="en" sz="1600" u="none" cap="none" strike="noStrike">
                <a:solidFill>
                  <a:schemeClr val="dk1"/>
                </a:solidFill>
              </a:rPr>
              <a:t>This project aims at aiding students in becoming more accustomed to working with watercolor as their choice of media, while also further educating children about the sky’s appearance regarding the position of the sun. </a:t>
            </a:r>
            <a:endParaRPr i="0" sz="1600" u="none" cap="none" strike="noStrike">
              <a:solidFill>
                <a:schemeClr val="dk1"/>
              </a:solidFill>
            </a:endParaRPr>
          </a:p>
          <a:p>
            <a:pPr indent="-330200" lvl="0" marL="457200" marR="0" rtl="0" algn="l">
              <a:lnSpc>
                <a:spcPct val="115000"/>
              </a:lnSpc>
              <a:spcBef>
                <a:spcPts val="0"/>
              </a:spcBef>
              <a:spcAft>
                <a:spcPts val="0"/>
              </a:spcAft>
              <a:buClr>
                <a:schemeClr val="dk1"/>
              </a:buClr>
              <a:buSzPts val="1600"/>
              <a:buChar char="●"/>
            </a:pPr>
            <a:r>
              <a:rPr i="0" lang="en" sz="1600" u="none" cap="none" strike="noStrike">
                <a:solidFill>
                  <a:schemeClr val="dk1"/>
                </a:solidFill>
              </a:rPr>
              <a:t>This project also requires the children to consider several factors that can change the appearance of a sunrise or sunset, such as the weather, the location of the sunrise or sunset, and the time of year during which the sunrise or sunset is taking place. </a:t>
            </a:r>
            <a:endParaRPr i="0" sz="1600" u="none" cap="none" strike="noStrike">
              <a:solidFill>
                <a:schemeClr val="dk1"/>
              </a:solidFill>
            </a:endParaRPr>
          </a:p>
          <a:p>
            <a:pPr indent="-330200" lvl="0" marL="457200" marR="0" rtl="0" algn="l">
              <a:lnSpc>
                <a:spcPct val="115000"/>
              </a:lnSpc>
              <a:spcBef>
                <a:spcPts val="0"/>
              </a:spcBef>
              <a:spcAft>
                <a:spcPts val="0"/>
              </a:spcAft>
              <a:buClr>
                <a:schemeClr val="dk1"/>
              </a:buClr>
              <a:buSzPts val="1600"/>
              <a:buChar char="●"/>
            </a:pPr>
            <a:r>
              <a:rPr i="0" lang="en" sz="1600" u="none" cap="none" strike="noStrike">
                <a:solidFill>
                  <a:schemeClr val="dk1"/>
                </a:solidFill>
              </a:rPr>
              <a:t>This lesson plan takes inspiration from the artwork </a:t>
            </a:r>
            <a:r>
              <a:rPr i="1" lang="en" sz="1600" u="none" cap="none" strike="noStrike">
                <a:solidFill>
                  <a:schemeClr val="dk1"/>
                </a:solidFill>
              </a:rPr>
              <a:t>Hudson River Sunset, </a:t>
            </a:r>
            <a:r>
              <a:rPr i="0" lang="en" sz="1600" u="none" cap="none" strike="noStrike">
                <a:solidFill>
                  <a:schemeClr val="dk1"/>
                </a:solidFill>
              </a:rPr>
              <a:t>by Emilio Sanchez, which portrays a gorgeous sunset as it would appear over the Hudson River. This image can be found in the Permanent Collection of the Hilliard Art Museum on their website.</a:t>
            </a:r>
            <a:endParaRPr i="0" sz="1600" u="none" cap="none" strike="noStrike">
              <a:solidFill>
                <a:schemeClr val="dk1"/>
              </a:solidFill>
            </a:endParaRPr>
          </a:p>
          <a:p>
            <a:pPr indent="0" lvl="0" marL="0" marR="0" rtl="0" algn="l">
              <a:lnSpc>
                <a:spcPct val="115000"/>
              </a:lnSpc>
              <a:spcBef>
                <a:spcPts val="600"/>
              </a:spcBef>
              <a:spcAft>
                <a:spcPts val="600"/>
              </a:spcAft>
              <a:buClr>
                <a:srgbClr val="000000"/>
              </a:buClr>
              <a:buSzPts val="1600"/>
              <a:buFont typeface="Arial"/>
              <a:buNone/>
            </a:pPr>
            <a:r>
              <a:t/>
            </a:r>
            <a:endParaRPr b="0" i="0" sz="1600" u="none" cap="none" strike="noStrike">
              <a:solidFill>
                <a:srgbClr val="FFFFF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3"/>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2" name="Google Shape;72;p3"/>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73" name="Google Shape;73;p3"/>
          <p:cNvSpPr txBox="1"/>
          <p:nvPr/>
        </p:nvSpPr>
        <p:spPr>
          <a:xfrm>
            <a:off x="263775" y="165350"/>
            <a:ext cx="8447700" cy="464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000000"/>
                </a:solidFill>
              </a:rPr>
              <a:t>Grade Level (Range):</a:t>
            </a:r>
            <a:endParaRPr b="1" i="0" sz="1500" u="none" cap="none" strike="noStrike">
              <a:solidFill>
                <a:srgbClr val="000000"/>
              </a:solidFill>
            </a:endParaRPr>
          </a:p>
          <a:p>
            <a:pPr indent="-323850" lvl="0" marL="457200" marR="0" rtl="0" algn="l">
              <a:lnSpc>
                <a:spcPct val="100000"/>
              </a:lnSpc>
              <a:spcBef>
                <a:spcPts val="0"/>
              </a:spcBef>
              <a:spcAft>
                <a:spcPts val="0"/>
              </a:spcAft>
              <a:buClr>
                <a:srgbClr val="000000"/>
              </a:buClr>
              <a:buSzPts val="1500"/>
              <a:buChar char="●"/>
            </a:pPr>
            <a:r>
              <a:rPr i="0" lang="en" sz="1500" u="none" cap="none" strike="noStrike">
                <a:solidFill>
                  <a:srgbClr val="000000"/>
                </a:solidFill>
              </a:rPr>
              <a:t>Late Elementary School. 4th-5th. Requires knowledge of the sun cycle and the skill of being able to use watercolor and other media, such as marker or crayon, efficiently. </a:t>
            </a:r>
            <a:endParaRPr i="0" sz="1500" u="none" cap="none" strike="noStrike">
              <a:solidFill>
                <a:srgbClr val="000000"/>
              </a:solidFill>
            </a:endParaRPr>
          </a:p>
          <a:p>
            <a:pPr indent="0" lvl="0" marL="457200" marR="0" rtl="0" algn="l">
              <a:lnSpc>
                <a:spcPct val="100000"/>
              </a:lnSpc>
              <a:spcBef>
                <a:spcPts val="0"/>
              </a:spcBef>
              <a:spcAft>
                <a:spcPts val="0"/>
              </a:spcAft>
              <a:buClr>
                <a:srgbClr val="000000"/>
              </a:buClr>
              <a:buSzPts val="1500"/>
              <a:buFont typeface="Arial"/>
              <a:buNone/>
            </a:pPr>
            <a:r>
              <a:t/>
            </a:r>
            <a:endParaRPr i="0" sz="1500" u="none" cap="none" strike="noStrike">
              <a:solidFill>
                <a:srgbClr val="000000"/>
              </a:solidFill>
            </a:endParaRPr>
          </a:p>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000000"/>
                </a:solidFill>
              </a:rPr>
              <a:t>Integrated Content  Area(s):</a:t>
            </a:r>
            <a:endParaRPr i="0" sz="1500" u="none" cap="none" strike="noStrike">
              <a:solidFill>
                <a:srgbClr val="000000"/>
              </a:solidFill>
            </a:endParaRPr>
          </a:p>
          <a:p>
            <a:pPr indent="-323850" lvl="0" marL="457200" marR="0" rtl="0" algn="l">
              <a:lnSpc>
                <a:spcPct val="100000"/>
              </a:lnSpc>
              <a:spcBef>
                <a:spcPts val="0"/>
              </a:spcBef>
              <a:spcAft>
                <a:spcPts val="0"/>
              </a:spcAft>
              <a:buClr>
                <a:srgbClr val="000000"/>
              </a:buClr>
              <a:buSzPts val="1500"/>
              <a:buChar char="●"/>
            </a:pPr>
            <a:r>
              <a:rPr i="0" lang="en" sz="1500" u="none" cap="none" strike="noStrike">
                <a:solidFill>
                  <a:srgbClr val="000000"/>
                </a:solidFill>
              </a:rPr>
              <a:t>Science- Images of a sunrise or sunset. Knowledge about the sun cycle and other factors, such as weather or biological or physical features that can appear outside along with the student’s desired sunrise or sunset location.</a:t>
            </a:r>
            <a:endParaRPr i="0" sz="1500" u="none" cap="none" strike="noStrike">
              <a:solidFill>
                <a:srgbClr val="000000"/>
              </a:solidFill>
            </a:endParaRPr>
          </a:p>
          <a:p>
            <a:pPr indent="0" lvl="0" marL="457200" marR="0" rtl="0" algn="l">
              <a:lnSpc>
                <a:spcPct val="100000"/>
              </a:lnSpc>
              <a:spcBef>
                <a:spcPts val="0"/>
              </a:spcBef>
              <a:spcAft>
                <a:spcPts val="0"/>
              </a:spcAft>
              <a:buClr>
                <a:srgbClr val="000000"/>
              </a:buClr>
              <a:buSzPts val="1500"/>
              <a:buFont typeface="Arial"/>
              <a:buNone/>
            </a:pPr>
            <a:r>
              <a:t/>
            </a:r>
            <a:endParaRPr i="0" sz="1500" u="none" cap="none" strike="noStrike">
              <a:solidFill>
                <a:srgbClr val="000000"/>
              </a:solidFill>
            </a:endParaRPr>
          </a:p>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000000"/>
                </a:solidFill>
              </a:rPr>
              <a:t>Objectives:</a:t>
            </a:r>
            <a:endParaRPr i="0" sz="1500" u="none" cap="none" strike="noStrike">
              <a:solidFill>
                <a:schemeClr val="dk1"/>
              </a:solidFill>
            </a:endParaRPr>
          </a:p>
          <a:p>
            <a:pPr indent="-323850" lvl="0" marL="457200" marR="0" rtl="0" algn="l">
              <a:lnSpc>
                <a:spcPct val="115000"/>
              </a:lnSpc>
              <a:spcBef>
                <a:spcPts val="1200"/>
              </a:spcBef>
              <a:spcAft>
                <a:spcPts val="0"/>
              </a:spcAft>
              <a:buClr>
                <a:srgbClr val="000000"/>
              </a:buClr>
              <a:buSzPts val="1500"/>
              <a:buFont typeface="Comfortaa"/>
              <a:buChar char="●"/>
            </a:pPr>
            <a:r>
              <a:rPr b="1" i="0" lang="en" sz="1500" u="sng" cap="none" strike="noStrike">
                <a:solidFill>
                  <a:schemeClr val="dk1"/>
                </a:solidFill>
              </a:rPr>
              <a:t>Visual Arts</a:t>
            </a:r>
            <a:r>
              <a:rPr i="0" lang="en" sz="1500" u="sng" cap="none" strike="noStrike">
                <a:solidFill>
                  <a:schemeClr val="dk1"/>
                </a:solidFill>
              </a:rPr>
              <a:t>:</a:t>
            </a:r>
            <a:r>
              <a:rPr i="0" lang="en" sz="1500" u="none" cap="none" strike="noStrike">
                <a:solidFill>
                  <a:schemeClr val="dk1"/>
                </a:solidFill>
              </a:rPr>
              <a:t> Students will learn to translate their own experiences of witnessing sunrises or sunset into an original watercolor painting.</a:t>
            </a:r>
            <a:endParaRPr i="0" sz="1500" u="none" cap="none" strike="noStrike">
              <a:solidFill>
                <a:schemeClr val="dk1"/>
              </a:solidFill>
            </a:endParaRPr>
          </a:p>
          <a:p>
            <a:pPr indent="-323850" lvl="0" marL="457200" marR="0" rtl="0" algn="l">
              <a:lnSpc>
                <a:spcPct val="115000"/>
              </a:lnSpc>
              <a:spcBef>
                <a:spcPts val="0"/>
              </a:spcBef>
              <a:spcAft>
                <a:spcPts val="0"/>
              </a:spcAft>
              <a:buClr>
                <a:schemeClr val="dk1"/>
              </a:buClr>
              <a:buSzPts val="1500"/>
              <a:buFont typeface="Comfortaa"/>
              <a:buChar char="●"/>
            </a:pPr>
            <a:r>
              <a:rPr b="1" i="0" lang="en" sz="1500" u="sng" cap="none" strike="noStrike">
                <a:solidFill>
                  <a:schemeClr val="dk1"/>
                </a:solidFill>
              </a:rPr>
              <a:t>Science: </a:t>
            </a:r>
            <a:r>
              <a:rPr i="0" lang="en" sz="1500" u="none" cap="none" strike="noStrike">
                <a:solidFill>
                  <a:schemeClr val="dk1"/>
                </a:solidFill>
              </a:rPr>
              <a:t>Students will gain a deeper understanding of the sun cycle and how factors, such as weather or biological or physical features, can change the appearance of the sky during a sunrise or sunset.</a:t>
            </a:r>
            <a:endParaRPr i="0" sz="1500" u="none" cap="none" strike="noStrike">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4"/>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9" name="Google Shape;79;p4"/>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80" name="Google Shape;80;p4"/>
          <p:cNvSpPr txBox="1"/>
          <p:nvPr/>
        </p:nvSpPr>
        <p:spPr>
          <a:xfrm>
            <a:off x="118950" y="353700"/>
            <a:ext cx="8906100" cy="4354500"/>
          </a:xfrm>
          <a:prstGeom prst="rect">
            <a:avLst/>
          </a:prstGeom>
          <a:noFill/>
          <a:ln>
            <a:noFill/>
          </a:ln>
        </p:spPr>
        <p:txBody>
          <a:bodyPr anchorCtr="0" anchor="t" bIns="68575" lIns="68575" spcFirstLastPara="1" rIns="68575" wrap="square" tIns="68575">
            <a:noAutofit/>
          </a:bodyPr>
          <a:lstStyle/>
          <a:p>
            <a:pPr indent="0" lvl="0" marL="0" marR="0" rtl="0" algn="l">
              <a:lnSpc>
                <a:spcPct val="150000"/>
              </a:lnSpc>
              <a:spcBef>
                <a:spcPts val="0"/>
              </a:spcBef>
              <a:spcAft>
                <a:spcPts val="0"/>
              </a:spcAft>
              <a:buClr>
                <a:srgbClr val="000000"/>
              </a:buClr>
              <a:buSzPts val="1800"/>
              <a:buFont typeface="Arial"/>
              <a:buNone/>
            </a:pPr>
            <a:r>
              <a:rPr b="1" i="0" lang="en" sz="1800" u="sng" cap="none" strike="noStrike">
                <a:solidFill>
                  <a:srgbClr val="000000"/>
                </a:solidFill>
              </a:rPr>
              <a:t>Big Idea: </a:t>
            </a:r>
            <a:endParaRPr b="1" i="0" sz="1800" u="sng" cap="none" strike="noStrike">
              <a:solidFill>
                <a:srgbClr val="000000"/>
              </a:solidFill>
            </a:endParaRPr>
          </a:p>
          <a:p>
            <a:pPr indent="0" lvl="0" marL="0" marR="0" rtl="0" algn="l">
              <a:lnSpc>
                <a:spcPct val="150000"/>
              </a:lnSpc>
              <a:spcBef>
                <a:spcPts val="0"/>
              </a:spcBef>
              <a:spcAft>
                <a:spcPts val="0"/>
              </a:spcAft>
              <a:buClr>
                <a:srgbClr val="000000"/>
              </a:buClr>
              <a:buSzPts val="1400"/>
              <a:buFont typeface="Arial"/>
              <a:buNone/>
            </a:pPr>
            <a:r>
              <a:rPr i="0" lang="en" sz="1400" u="none" cap="none" strike="noStrike">
                <a:solidFill>
                  <a:srgbClr val="000000"/>
                </a:solidFill>
              </a:rPr>
              <a:t>Students will not only get to express their own unique interpretation of a sunrise or sunset, but they will also acquire a deeper understanding of how various factors, such as weather or the time of day, can affect the appearance of the sky and our world in general. Furthermore, students will become more proficient at working with various art media (in the case of this project, primarily watercolor).</a:t>
            </a:r>
            <a:endParaRPr i="0" sz="1400" u="none" cap="none" strike="noStrike">
              <a:solidFill>
                <a:srgbClr val="000000"/>
              </a:solidFill>
            </a:endParaRPr>
          </a:p>
          <a:p>
            <a:pPr indent="0" lvl="0" marL="0" marR="0" rtl="0" algn="l">
              <a:lnSpc>
                <a:spcPct val="150000"/>
              </a:lnSpc>
              <a:spcBef>
                <a:spcPts val="0"/>
              </a:spcBef>
              <a:spcAft>
                <a:spcPts val="0"/>
              </a:spcAft>
              <a:buClr>
                <a:srgbClr val="000000"/>
              </a:buClr>
              <a:buSzPts val="1800"/>
              <a:buFont typeface="Arial"/>
              <a:buNone/>
            </a:pPr>
            <a:r>
              <a:rPr b="1" i="0" lang="en" sz="1800" u="sng" cap="none" strike="noStrike">
                <a:solidFill>
                  <a:srgbClr val="000000"/>
                </a:solidFill>
              </a:rPr>
              <a:t>Questions:</a:t>
            </a:r>
            <a:endParaRPr b="1" i="0" sz="1800" u="sng" cap="none" strike="noStrike">
              <a:solidFill>
                <a:srgbClr val="000000"/>
              </a:solidFill>
            </a:endParaRPr>
          </a:p>
          <a:p>
            <a:pPr indent="-323850" lvl="0" marL="457200" marR="0" rtl="0" algn="l">
              <a:lnSpc>
                <a:spcPct val="150000"/>
              </a:lnSpc>
              <a:spcBef>
                <a:spcPts val="0"/>
              </a:spcBef>
              <a:spcAft>
                <a:spcPts val="0"/>
              </a:spcAft>
              <a:buClr>
                <a:srgbClr val="000000"/>
              </a:buClr>
              <a:buSzPts val="1500"/>
              <a:buChar char="●"/>
            </a:pPr>
            <a:r>
              <a:rPr i="0" lang="en" sz="1500" u="none" cap="none" strike="noStrike">
                <a:solidFill>
                  <a:srgbClr val="000000"/>
                </a:solidFill>
              </a:rPr>
              <a:t>How are the colors that you have chosen related in a color scheme? (warm colors, cool colors, primary colors, etc.)</a:t>
            </a:r>
            <a:endParaRPr i="0" sz="1500" u="none" cap="none" strike="noStrike">
              <a:solidFill>
                <a:srgbClr val="000000"/>
              </a:solidFill>
            </a:endParaRPr>
          </a:p>
          <a:p>
            <a:pPr indent="-323850" lvl="0" marL="457200" marR="0" rtl="0" algn="l">
              <a:lnSpc>
                <a:spcPct val="150000"/>
              </a:lnSpc>
              <a:spcBef>
                <a:spcPts val="0"/>
              </a:spcBef>
              <a:spcAft>
                <a:spcPts val="0"/>
              </a:spcAft>
              <a:buClr>
                <a:srgbClr val="000000"/>
              </a:buClr>
              <a:buSzPts val="1500"/>
              <a:buChar char="●"/>
            </a:pPr>
            <a:r>
              <a:rPr i="0" lang="en" sz="1500" u="none" cap="none" strike="noStrike">
                <a:solidFill>
                  <a:srgbClr val="000000"/>
                </a:solidFill>
              </a:rPr>
              <a:t>What is the foreground of your image? What is the background of your image?</a:t>
            </a:r>
            <a:endParaRPr i="0" sz="1500" u="none" cap="none" strike="noStrike">
              <a:solidFill>
                <a:srgbClr val="000000"/>
              </a:solidFill>
            </a:endParaRPr>
          </a:p>
          <a:p>
            <a:pPr indent="-323850" lvl="0" marL="457200" marR="0" rtl="0" algn="l">
              <a:lnSpc>
                <a:spcPct val="150000"/>
              </a:lnSpc>
              <a:spcBef>
                <a:spcPts val="0"/>
              </a:spcBef>
              <a:spcAft>
                <a:spcPts val="0"/>
              </a:spcAft>
              <a:buClr>
                <a:srgbClr val="000000"/>
              </a:buClr>
              <a:buSzPts val="1500"/>
              <a:buChar char="●"/>
            </a:pPr>
            <a:r>
              <a:rPr i="0" lang="en" sz="1500" u="none" cap="none" strike="noStrike">
                <a:solidFill>
                  <a:srgbClr val="000000"/>
                </a:solidFill>
              </a:rPr>
              <a:t>Why did you choose this media to add details to elements found around or in front of your sunrise or sunset? (buildings, animals, physical features, vegetation, etc.)</a:t>
            </a:r>
            <a:endParaRPr i="0" sz="1500" u="none" cap="none" strike="noStrike">
              <a:solidFill>
                <a:srgbClr val="000000"/>
              </a:solidFill>
            </a:endParaRPr>
          </a:p>
          <a:p>
            <a:pPr indent="0" lvl="0" marL="457200" marR="0" rtl="0" algn="l">
              <a:lnSpc>
                <a:spcPct val="150000"/>
              </a:lnSpc>
              <a:spcBef>
                <a:spcPts val="0"/>
              </a:spcBef>
              <a:spcAft>
                <a:spcPts val="0"/>
              </a:spcAft>
              <a:buClr>
                <a:srgbClr val="000000"/>
              </a:buClr>
              <a:buSzPts val="1800"/>
              <a:buFont typeface="Arial"/>
              <a:buNone/>
            </a:pPr>
            <a:r>
              <a:t/>
            </a:r>
            <a:endParaRPr i="0" sz="1800" u="none" cap="none" strike="noStrike">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5"/>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86" name="Google Shape;86;p5"/>
          <p:cNvSpPr txBox="1"/>
          <p:nvPr/>
        </p:nvSpPr>
        <p:spPr>
          <a:xfrm>
            <a:off x="193800" y="193700"/>
            <a:ext cx="8756400" cy="9450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600"/>
              <a:buFont typeface="Arial"/>
              <a:buNone/>
            </a:pPr>
            <a:r>
              <a:rPr b="1" i="0" lang="en" sz="2600" u="none" cap="none" strike="noStrike">
                <a:solidFill>
                  <a:srgbClr val="000000"/>
                </a:solidFill>
              </a:rPr>
              <a:t>Definitions</a:t>
            </a:r>
            <a:endParaRPr b="1" i="0" sz="2600" u="none" cap="none" strike="noStrike">
              <a:solidFill>
                <a:srgbClr val="000000"/>
              </a:solidFill>
            </a:endParaRPr>
          </a:p>
        </p:txBody>
      </p:sp>
      <p:grpSp>
        <p:nvGrpSpPr>
          <p:cNvPr id="87" name="Google Shape;87;p5"/>
          <p:cNvGrpSpPr/>
          <p:nvPr/>
        </p:nvGrpSpPr>
        <p:grpSpPr>
          <a:xfrm>
            <a:off x="0" y="782525"/>
            <a:ext cx="9144000" cy="4361226"/>
            <a:chOff x="0" y="782525"/>
            <a:chExt cx="9144000" cy="4361226"/>
          </a:xfrm>
        </p:grpSpPr>
        <p:sp>
          <p:nvSpPr>
            <p:cNvPr id="88" name="Google Shape;88;p5"/>
            <p:cNvSpPr/>
            <p:nvPr/>
          </p:nvSpPr>
          <p:spPr>
            <a:xfrm>
              <a:off x="0" y="4847351"/>
              <a:ext cx="9144000" cy="2964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89" name="Google Shape;89;p5"/>
            <p:cNvSpPr txBox="1"/>
            <p:nvPr/>
          </p:nvSpPr>
          <p:spPr>
            <a:xfrm>
              <a:off x="193800" y="782525"/>
              <a:ext cx="8815800" cy="3887100"/>
            </a:xfrm>
            <a:prstGeom prst="rect">
              <a:avLst/>
            </a:prstGeom>
            <a:noFill/>
            <a:ln>
              <a:noFill/>
            </a:ln>
          </p:spPr>
          <p:txBody>
            <a:bodyPr anchorCtr="0" anchor="t" bIns="68575" lIns="68575" spcFirstLastPara="1" rIns="68575" wrap="square" tIns="68575">
              <a:noAutofit/>
            </a:bodyPr>
            <a:lstStyle/>
            <a:p>
              <a:pPr indent="-349250" lvl="0" marL="457200" marR="0" rtl="0" algn="l">
                <a:lnSpc>
                  <a:spcPct val="150000"/>
                </a:lnSpc>
                <a:spcBef>
                  <a:spcPts val="0"/>
                </a:spcBef>
                <a:spcAft>
                  <a:spcPts val="0"/>
                </a:spcAft>
                <a:buClr>
                  <a:srgbClr val="000000"/>
                </a:buClr>
                <a:buSzPts val="1900"/>
                <a:buChar char="●"/>
              </a:pPr>
              <a:r>
                <a:rPr b="1" i="0" lang="en" sz="1900" u="sng" cap="none" strike="noStrike">
                  <a:solidFill>
                    <a:srgbClr val="000000"/>
                  </a:solidFill>
                </a:rPr>
                <a:t>Color</a:t>
              </a:r>
              <a:r>
                <a:rPr i="0" lang="en" sz="1900" u="none" cap="none" strike="noStrike">
                  <a:solidFill>
                    <a:srgbClr val="000000"/>
                  </a:solidFill>
                </a:rPr>
                <a:t>-</a:t>
              </a:r>
              <a:r>
                <a:rPr b="1" i="0" lang="en" sz="1900" u="none" cap="none" strike="noStrike">
                  <a:solidFill>
                    <a:srgbClr val="000000"/>
                  </a:solidFill>
                </a:rPr>
                <a:t> </a:t>
              </a:r>
              <a:r>
                <a:rPr i="0" lang="en" sz="1900" u="none" cap="none" strike="noStrike">
                  <a:solidFill>
                    <a:srgbClr val="000000"/>
                  </a:solidFill>
                </a:rPr>
                <a:t>the element of art that describes the phenomenon of light striking an object and reflecting to our eyes. This element consists of hues, intensity, and value.</a:t>
              </a:r>
              <a:endParaRPr i="0" sz="1900" u="none" cap="none" strike="noStrike">
                <a:solidFill>
                  <a:srgbClr val="000000"/>
                </a:solidFill>
              </a:endParaRPr>
            </a:p>
            <a:p>
              <a:pPr indent="-349250" lvl="0" marL="457200" marR="0" rtl="0" algn="l">
                <a:lnSpc>
                  <a:spcPct val="150000"/>
                </a:lnSpc>
                <a:spcBef>
                  <a:spcPts val="0"/>
                </a:spcBef>
                <a:spcAft>
                  <a:spcPts val="0"/>
                </a:spcAft>
                <a:buClr>
                  <a:srgbClr val="000000"/>
                </a:buClr>
                <a:buSzPts val="1900"/>
                <a:buChar char="●"/>
              </a:pPr>
              <a:r>
                <a:rPr b="1" i="0" lang="en" sz="1900" u="sng" cap="none" strike="noStrike">
                  <a:solidFill>
                    <a:srgbClr val="000000"/>
                  </a:solidFill>
                </a:rPr>
                <a:t>Color Scheme</a:t>
              </a:r>
              <a:r>
                <a:rPr i="0" lang="en" sz="1900" u="none" cap="none" strike="noStrike">
                  <a:solidFill>
                    <a:srgbClr val="000000"/>
                  </a:solidFill>
                </a:rPr>
                <a:t>- how various colors are related to each other on the color wheel </a:t>
              </a:r>
              <a:endParaRPr i="0" sz="1900" u="none" cap="none" strike="noStrike">
                <a:solidFill>
                  <a:srgbClr val="000000"/>
                </a:solidFill>
              </a:endParaRPr>
            </a:p>
            <a:p>
              <a:pPr indent="-349250" lvl="0" marL="457200" marR="0" rtl="0" algn="l">
                <a:lnSpc>
                  <a:spcPct val="150000"/>
                </a:lnSpc>
                <a:spcBef>
                  <a:spcPts val="0"/>
                </a:spcBef>
                <a:spcAft>
                  <a:spcPts val="0"/>
                </a:spcAft>
                <a:buClr>
                  <a:srgbClr val="000000"/>
                </a:buClr>
                <a:buSzPts val="1900"/>
                <a:buChar char="●"/>
              </a:pPr>
              <a:r>
                <a:rPr b="1" i="0" lang="en" sz="1900" u="sng" cap="none" strike="noStrike">
                  <a:solidFill>
                    <a:srgbClr val="000000"/>
                  </a:solidFill>
                </a:rPr>
                <a:t>Foreground</a:t>
              </a:r>
              <a:r>
                <a:rPr i="0" lang="en" sz="1900" u="none" cap="none" strike="noStrike">
                  <a:solidFill>
                    <a:srgbClr val="000000"/>
                  </a:solidFill>
                </a:rPr>
                <a:t>- objects that appear closest to the viewer in an image</a:t>
              </a:r>
              <a:endParaRPr i="0" sz="1900" u="none" cap="none" strike="noStrike">
                <a:solidFill>
                  <a:srgbClr val="000000"/>
                </a:solidFill>
              </a:endParaRPr>
            </a:p>
            <a:p>
              <a:pPr indent="-349250" lvl="0" marL="457200" marR="0" rtl="0" algn="l">
                <a:lnSpc>
                  <a:spcPct val="150000"/>
                </a:lnSpc>
                <a:spcBef>
                  <a:spcPts val="0"/>
                </a:spcBef>
                <a:spcAft>
                  <a:spcPts val="0"/>
                </a:spcAft>
                <a:buClr>
                  <a:srgbClr val="000000"/>
                </a:buClr>
                <a:buSzPts val="1900"/>
                <a:buChar char="●"/>
              </a:pPr>
              <a:r>
                <a:rPr b="1" i="0" lang="en" sz="1900" u="sng" cap="none" strike="noStrike">
                  <a:solidFill>
                    <a:srgbClr val="000000"/>
                  </a:solidFill>
                </a:rPr>
                <a:t>Background</a:t>
              </a:r>
              <a:r>
                <a:rPr i="0" lang="en" sz="1900" u="none" cap="none" strike="noStrike">
                  <a:solidFill>
                    <a:srgbClr val="000000"/>
                  </a:solidFill>
                </a:rPr>
                <a:t>- objects that appear farthest from the viewer in an image</a:t>
              </a:r>
              <a:endParaRPr i="0" sz="1900" u="none" cap="none" strike="noStrike">
                <a:solidFill>
                  <a:srgbClr val="000000"/>
                </a:solidFill>
              </a:endParaRPr>
            </a:p>
            <a:p>
              <a:pPr indent="0" lvl="0" marL="1371600" marR="0" rtl="0" algn="l">
                <a:lnSpc>
                  <a:spcPct val="150000"/>
                </a:lnSpc>
                <a:spcBef>
                  <a:spcPts val="800"/>
                </a:spcBef>
                <a:spcAft>
                  <a:spcPts val="800"/>
                </a:spcAft>
                <a:buClr>
                  <a:srgbClr val="000000"/>
                </a:buClr>
                <a:buSzPts val="2100"/>
                <a:buFont typeface="Arial"/>
                <a:buNone/>
              </a:pPr>
              <a:r>
                <a:t/>
              </a:r>
              <a:endParaRPr b="0" i="0" sz="2100" u="none" cap="none" strike="noStrike">
                <a:solidFill>
                  <a:srgbClr val="000000"/>
                </a:solidFill>
                <a:latin typeface="Comfortaa"/>
                <a:ea typeface="Comfortaa"/>
                <a:cs typeface="Comfortaa"/>
                <a:sym typeface="Comfortaa"/>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6"/>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95" name="Google Shape;95;p6"/>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96" name="Google Shape;96;p6"/>
          <p:cNvSpPr txBox="1"/>
          <p:nvPr/>
        </p:nvSpPr>
        <p:spPr>
          <a:xfrm>
            <a:off x="3805675" y="3234263"/>
            <a:ext cx="5230200" cy="1631700"/>
          </a:xfrm>
          <a:prstGeom prst="rect">
            <a:avLst/>
          </a:prstGeom>
          <a:noFill/>
          <a:ln>
            <a:noFill/>
          </a:ln>
        </p:spPr>
        <p:txBody>
          <a:bodyPr anchorCtr="0" anchor="t" bIns="68575" lIns="68575" spcFirstLastPara="1" rIns="68575" wrap="square" tIns="6857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Emilio Sanchez (Cuban-American, 1921–1999)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i="1" lang="en">
                <a:solidFill>
                  <a:schemeClr val="dk1"/>
                </a:solidFill>
                <a:latin typeface="Calibri"/>
                <a:ea typeface="Calibri"/>
                <a:cs typeface="Calibri"/>
                <a:sym typeface="Calibri"/>
              </a:rPr>
              <a:t>Hudson River Sunset</a:t>
            </a:r>
            <a:r>
              <a:rPr lang="en">
                <a:solidFill>
                  <a:schemeClr val="dk1"/>
                </a:solidFill>
                <a:latin typeface="Calibri"/>
                <a:ea typeface="Calibri"/>
                <a:cs typeface="Calibri"/>
                <a:sym typeface="Calibri"/>
              </a:rPr>
              <a:t>, c.1980s</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Oil of canvas</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H-11 W-30 inches</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Gift of the Emilio Sanchez Foundation</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Catalog Number: 2011.08.02</a:t>
            </a:r>
            <a:endParaRPr>
              <a:solidFill>
                <a:schemeClr val="dk1"/>
              </a:solidFill>
              <a:latin typeface="Calibri"/>
              <a:ea typeface="Calibri"/>
              <a:cs typeface="Calibri"/>
              <a:sym typeface="Calibri"/>
            </a:endParaRPr>
          </a:p>
        </p:txBody>
      </p:sp>
      <p:pic>
        <p:nvPicPr>
          <p:cNvPr id="97" name="Google Shape;97;p6"/>
          <p:cNvPicPr preferRelativeResize="0"/>
          <p:nvPr/>
        </p:nvPicPr>
        <p:blipFill>
          <a:blip r:embed="rId3">
            <a:alphaModFix/>
          </a:blip>
          <a:stretch>
            <a:fillRect/>
          </a:stretch>
        </p:blipFill>
        <p:spPr>
          <a:xfrm>
            <a:off x="0" y="91025"/>
            <a:ext cx="9144000" cy="3143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7"/>
          <p:cNvSpPr/>
          <p:nvPr/>
        </p:nvSpPr>
        <p:spPr>
          <a:xfrm>
            <a:off x="0" y="487139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03" name="Google Shape;103;p7"/>
          <p:cNvSpPr txBox="1"/>
          <p:nvPr/>
        </p:nvSpPr>
        <p:spPr>
          <a:xfrm>
            <a:off x="4253175" y="405382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04" name="Google Shape;104;p7"/>
          <p:cNvSpPr txBox="1"/>
          <p:nvPr/>
        </p:nvSpPr>
        <p:spPr>
          <a:xfrm>
            <a:off x="167625" y="77450"/>
            <a:ext cx="8693700" cy="7395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600"/>
              <a:buFont typeface="Arial"/>
              <a:buNone/>
            </a:pPr>
            <a:r>
              <a:rPr b="1" i="0" lang="en" sz="2600" u="none" cap="none" strike="noStrike">
                <a:solidFill>
                  <a:srgbClr val="000000"/>
                </a:solidFill>
              </a:rPr>
              <a:t>Historical Context/Connections</a:t>
            </a:r>
            <a:endParaRPr b="1" i="0" sz="2600" u="none" cap="none" strike="noStrike">
              <a:solidFill>
                <a:srgbClr val="000000"/>
              </a:solidFill>
            </a:endParaRPr>
          </a:p>
        </p:txBody>
      </p:sp>
      <p:sp>
        <p:nvSpPr>
          <p:cNvPr id="105" name="Google Shape;105;p7"/>
          <p:cNvSpPr txBox="1"/>
          <p:nvPr/>
        </p:nvSpPr>
        <p:spPr>
          <a:xfrm>
            <a:off x="212150" y="816950"/>
            <a:ext cx="8693700" cy="3969600"/>
          </a:xfrm>
          <a:prstGeom prst="rect">
            <a:avLst/>
          </a:prstGeom>
          <a:noFill/>
          <a:ln>
            <a:noFill/>
          </a:ln>
        </p:spPr>
        <p:txBody>
          <a:bodyPr anchorCtr="0" anchor="t" bIns="68575" lIns="68575" spcFirstLastPara="1" rIns="68575" wrap="square" tIns="68575">
            <a:noAutofit/>
          </a:bodyPr>
          <a:lstStyle/>
          <a:p>
            <a:pPr indent="0" lvl="0" marL="457200" marR="0" rtl="0" algn="l">
              <a:lnSpc>
                <a:spcPct val="115000"/>
              </a:lnSpc>
              <a:spcBef>
                <a:spcPts val="1200"/>
              </a:spcBef>
              <a:spcAft>
                <a:spcPts val="0"/>
              </a:spcAft>
              <a:buNone/>
            </a:pPr>
            <a:r>
              <a:rPr i="0" lang="en" sz="2000" u="none" cap="none" strike="noStrike">
                <a:solidFill>
                  <a:srgbClr val="000000"/>
                </a:solidFill>
              </a:rPr>
              <a:t>Emilio Sanchez, born in 1922, was a Cuban-American artist who was made famous through his well known architectural paintings and his graphic lithographs. Sanchez was fascinated with the idea of how light and shadow played with various shapes of the buildings or objects that he painted, and this fascination is evident when viewing the majority of his work. Later in his life, Sanchez began experiencing issues with his eyesight and even became partially blind in one eye, but this did not stop him from continuing his love of painting. He passed away in 1999. </a:t>
            </a:r>
            <a:endParaRPr i="0" sz="2000" u="none" cap="none" strike="noStrike">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8"/>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11" name="Google Shape;111;p8"/>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12" name="Google Shape;112;p8"/>
          <p:cNvSpPr txBox="1"/>
          <p:nvPr/>
        </p:nvSpPr>
        <p:spPr>
          <a:xfrm>
            <a:off x="170850" y="144525"/>
            <a:ext cx="8802300" cy="9450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400"/>
              <a:buFont typeface="Arial"/>
              <a:buNone/>
            </a:pPr>
            <a:r>
              <a:rPr b="1" lang="en" sz="2400"/>
              <a:t>Art Concepts and Medium</a:t>
            </a:r>
            <a:endParaRPr b="1" i="0" sz="2400" u="none" cap="none" strike="noStrike">
              <a:solidFill>
                <a:srgbClr val="000000"/>
              </a:solidFill>
            </a:endParaRPr>
          </a:p>
        </p:txBody>
      </p:sp>
      <p:sp>
        <p:nvSpPr>
          <p:cNvPr id="113" name="Google Shape;113;p8"/>
          <p:cNvSpPr txBox="1"/>
          <p:nvPr/>
        </p:nvSpPr>
        <p:spPr>
          <a:xfrm>
            <a:off x="118950" y="647850"/>
            <a:ext cx="8906100" cy="3685800"/>
          </a:xfrm>
          <a:prstGeom prst="rect">
            <a:avLst/>
          </a:prstGeom>
          <a:noFill/>
          <a:ln>
            <a:noFill/>
          </a:ln>
        </p:spPr>
        <p:txBody>
          <a:bodyPr anchorCtr="0" anchor="t" bIns="68575" lIns="68575" spcFirstLastPara="1" rIns="68575" wrap="square" tIns="68575">
            <a:noAutofit/>
          </a:bodyPr>
          <a:lstStyle/>
          <a:p>
            <a:pPr indent="0" lvl="0" marL="457200" marR="0" rtl="0" algn="l">
              <a:lnSpc>
                <a:spcPct val="115000"/>
              </a:lnSpc>
              <a:spcBef>
                <a:spcPts val="0"/>
              </a:spcBef>
              <a:spcAft>
                <a:spcPts val="0"/>
              </a:spcAft>
              <a:buNone/>
            </a:pPr>
            <a:r>
              <a:rPr i="0" lang="en" sz="2100" u="none" cap="none" strike="noStrike">
                <a:solidFill>
                  <a:schemeClr val="dk1"/>
                </a:solidFill>
              </a:rPr>
              <a:t>The usage of watercolor will allow students to see how the colors of the sky during a sunrise or sunset all seem to merge seamlessly from one color to the next</a:t>
            </a:r>
            <a:r>
              <a:rPr lang="en" sz="2100">
                <a:solidFill>
                  <a:schemeClr val="dk1"/>
                </a:solidFill>
              </a:rPr>
              <a:t>.</a:t>
            </a:r>
            <a:endParaRPr sz="2100">
              <a:solidFill>
                <a:schemeClr val="dk1"/>
              </a:solidFill>
            </a:endParaRPr>
          </a:p>
          <a:p>
            <a:pPr indent="0" lvl="0" marL="457200" marR="0" rtl="0" algn="l">
              <a:lnSpc>
                <a:spcPct val="115000"/>
              </a:lnSpc>
              <a:spcBef>
                <a:spcPts val="0"/>
              </a:spcBef>
              <a:spcAft>
                <a:spcPts val="0"/>
              </a:spcAft>
              <a:buNone/>
            </a:pPr>
            <a:r>
              <a:t/>
            </a:r>
            <a:endParaRPr sz="2100">
              <a:solidFill>
                <a:schemeClr val="dk1"/>
              </a:solidFill>
            </a:endParaRPr>
          </a:p>
          <a:p>
            <a:pPr indent="0" lvl="0" marL="457200" marR="0" rtl="0" algn="l">
              <a:lnSpc>
                <a:spcPct val="115000"/>
              </a:lnSpc>
              <a:spcBef>
                <a:spcPts val="0"/>
              </a:spcBef>
              <a:spcAft>
                <a:spcPts val="0"/>
              </a:spcAft>
              <a:buNone/>
            </a:pPr>
            <a:r>
              <a:rPr i="0" lang="en" sz="2100" u="none" cap="none" strike="noStrike">
                <a:solidFill>
                  <a:schemeClr val="dk1"/>
                </a:solidFill>
              </a:rPr>
              <a:t> </a:t>
            </a:r>
            <a:r>
              <a:rPr lang="en" sz="2100">
                <a:solidFill>
                  <a:schemeClr val="dk1"/>
                </a:solidFill>
              </a:rPr>
              <a:t>T</a:t>
            </a:r>
            <a:r>
              <a:rPr i="0" lang="en" sz="2100" u="none" cap="none" strike="noStrike">
                <a:solidFill>
                  <a:schemeClr val="dk1"/>
                </a:solidFill>
              </a:rPr>
              <a:t>he usage of various media (preferably dark sharpie marker, dark crayons, or dark markers) will help students to see how various objects placed in front or on the side of a sunrise or sunset can stand out in a dark contrast to the sky itself. </a:t>
            </a:r>
            <a:endParaRPr i="0" sz="2100" u="none" cap="none" strike="noStrike">
              <a:solidFill>
                <a:schemeClr val="dk1"/>
              </a:solidFill>
            </a:endParaRPr>
          </a:p>
          <a:p>
            <a:pPr indent="0" lvl="0" marL="457200" marR="0" rtl="0" algn="l">
              <a:lnSpc>
                <a:spcPct val="115000"/>
              </a:lnSpc>
              <a:spcBef>
                <a:spcPts val="0"/>
              </a:spcBef>
              <a:spcAft>
                <a:spcPts val="0"/>
              </a:spcAft>
              <a:buNone/>
            </a:pPr>
            <a:r>
              <a:t/>
            </a:r>
            <a:endParaRPr sz="2100">
              <a:solidFill>
                <a:schemeClr val="dk1"/>
              </a:solidFill>
            </a:endParaRPr>
          </a:p>
          <a:p>
            <a:pPr indent="0" lvl="0" marL="457200" marR="0" rtl="0" algn="l">
              <a:lnSpc>
                <a:spcPct val="115000"/>
              </a:lnSpc>
              <a:spcBef>
                <a:spcPts val="0"/>
              </a:spcBef>
              <a:spcAft>
                <a:spcPts val="0"/>
              </a:spcAft>
              <a:buNone/>
            </a:pPr>
            <a:r>
              <a:rPr i="0" lang="en" sz="2100" u="none" cap="none" strike="noStrike">
                <a:solidFill>
                  <a:schemeClr val="dk1"/>
                </a:solidFill>
              </a:rPr>
              <a:t>This project will delve into many of the elements of art, such as color and perspective. </a:t>
            </a:r>
            <a:endParaRPr i="0" sz="2100" u="none" cap="none" strike="noStrike">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9"/>
          <p:cNvSpPr/>
          <p:nvPr/>
        </p:nvSpPr>
        <p:spPr>
          <a:xfrm>
            <a:off x="0" y="4871545"/>
            <a:ext cx="9144000" cy="272100"/>
          </a:xfrm>
          <a:prstGeom prst="rect">
            <a:avLst/>
          </a:prstGeom>
          <a:solidFill>
            <a:srgbClr val="3C78D8"/>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19" name="Google Shape;119;p9"/>
          <p:cNvSpPr txBox="1"/>
          <p:nvPr/>
        </p:nvSpPr>
        <p:spPr>
          <a:xfrm>
            <a:off x="4253175" y="4053975"/>
            <a:ext cx="4198500" cy="654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120" name="Google Shape;120;p9"/>
          <p:cNvSpPr txBox="1"/>
          <p:nvPr/>
        </p:nvSpPr>
        <p:spPr>
          <a:xfrm>
            <a:off x="80550" y="144525"/>
            <a:ext cx="8986500" cy="9450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600"/>
              <a:buFont typeface="Arial"/>
              <a:buNone/>
            </a:pPr>
            <a:r>
              <a:rPr b="1" i="0" lang="en" sz="2600" u="none" cap="none" strike="noStrike">
                <a:solidFill>
                  <a:srgbClr val="000000"/>
                </a:solidFill>
                <a:latin typeface="Calibri"/>
                <a:ea typeface="Calibri"/>
                <a:cs typeface="Calibri"/>
                <a:sym typeface="Calibri"/>
              </a:rPr>
              <a:t>Materials List</a:t>
            </a:r>
            <a:endParaRPr b="1" i="0" sz="2600" u="none" cap="none" strike="noStrike">
              <a:solidFill>
                <a:srgbClr val="000000"/>
              </a:solidFill>
              <a:latin typeface="Calibri"/>
              <a:ea typeface="Calibri"/>
              <a:cs typeface="Calibri"/>
              <a:sym typeface="Calibri"/>
            </a:endParaRPr>
          </a:p>
        </p:txBody>
      </p:sp>
      <p:sp>
        <p:nvSpPr>
          <p:cNvPr id="121" name="Google Shape;121;p9"/>
          <p:cNvSpPr txBox="1"/>
          <p:nvPr/>
        </p:nvSpPr>
        <p:spPr>
          <a:xfrm>
            <a:off x="115050" y="1137638"/>
            <a:ext cx="8917500" cy="3685800"/>
          </a:xfrm>
          <a:prstGeom prst="rect">
            <a:avLst/>
          </a:prstGeom>
          <a:noFill/>
          <a:ln>
            <a:noFill/>
          </a:ln>
        </p:spPr>
        <p:txBody>
          <a:bodyPr anchorCtr="0" anchor="t" bIns="68575" lIns="68575" spcFirstLastPara="1" rIns="68575" wrap="square" tIns="68575">
            <a:noAutofit/>
          </a:bodyPr>
          <a:lstStyle/>
          <a:p>
            <a:pPr indent="-355600" lvl="0" marL="457200" marR="0" rtl="0" algn="l">
              <a:lnSpc>
                <a:spcPct val="115000"/>
              </a:lnSpc>
              <a:spcBef>
                <a:spcPts val="0"/>
              </a:spcBef>
              <a:spcAft>
                <a:spcPts val="0"/>
              </a:spcAft>
              <a:buClr>
                <a:schemeClr val="dk1"/>
              </a:buClr>
              <a:buSzPts val="2000"/>
              <a:buChar char="●"/>
            </a:pPr>
            <a:r>
              <a:rPr i="0" lang="en" sz="2000" u="none" cap="none" strike="noStrike">
                <a:solidFill>
                  <a:schemeClr val="dk1"/>
                </a:solidFill>
              </a:rPr>
              <a:t>Sheets of watercolor paper (teacher’s choice of size)</a:t>
            </a:r>
            <a:endParaRPr i="0" sz="2000" u="none" cap="none" strike="noStrike">
              <a:solidFill>
                <a:schemeClr val="dk1"/>
              </a:solidFill>
            </a:endParaRPr>
          </a:p>
          <a:p>
            <a:pPr indent="0" lvl="0" marL="1371600" marR="0" rtl="0" algn="l">
              <a:lnSpc>
                <a:spcPct val="115000"/>
              </a:lnSpc>
              <a:spcBef>
                <a:spcPts val="0"/>
              </a:spcBef>
              <a:spcAft>
                <a:spcPts val="0"/>
              </a:spcAft>
              <a:buNone/>
            </a:pPr>
            <a:r>
              <a:t/>
            </a:r>
            <a:endParaRPr i="0" sz="2000" u="none" cap="none" strike="noStrike">
              <a:solidFill>
                <a:schemeClr val="dk1"/>
              </a:solidFill>
            </a:endParaRPr>
          </a:p>
          <a:p>
            <a:pPr indent="-355600" lvl="0" marL="457200" marR="0" rtl="0" algn="l">
              <a:lnSpc>
                <a:spcPct val="115000"/>
              </a:lnSpc>
              <a:spcBef>
                <a:spcPts val="0"/>
              </a:spcBef>
              <a:spcAft>
                <a:spcPts val="0"/>
              </a:spcAft>
              <a:buClr>
                <a:schemeClr val="dk1"/>
              </a:buClr>
              <a:buSzPts val="2000"/>
              <a:buChar char="●"/>
            </a:pPr>
            <a:r>
              <a:rPr i="0" lang="en" sz="2000" u="none" cap="none" strike="noStrike">
                <a:solidFill>
                  <a:schemeClr val="dk1"/>
                </a:solidFill>
              </a:rPr>
              <a:t>Watercolor paint brushes</a:t>
            </a:r>
            <a:endParaRPr i="0" sz="2000" u="none" cap="none" strike="noStrike">
              <a:solidFill>
                <a:schemeClr val="dk1"/>
              </a:solidFill>
            </a:endParaRPr>
          </a:p>
          <a:p>
            <a:pPr indent="0" lvl="0" marL="1371600" marR="0" rtl="0" algn="l">
              <a:lnSpc>
                <a:spcPct val="115000"/>
              </a:lnSpc>
              <a:spcBef>
                <a:spcPts val="0"/>
              </a:spcBef>
              <a:spcAft>
                <a:spcPts val="0"/>
              </a:spcAft>
              <a:buNone/>
            </a:pPr>
            <a:r>
              <a:t/>
            </a:r>
            <a:endParaRPr i="0" sz="2000" u="none" cap="none" strike="noStrike">
              <a:solidFill>
                <a:schemeClr val="dk1"/>
              </a:solidFill>
            </a:endParaRPr>
          </a:p>
          <a:p>
            <a:pPr indent="-355600" lvl="0" marL="457200" marR="0" rtl="0" algn="l">
              <a:lnSpc>
                <a:spcPct val="115000"/>
              </a:lnSpc>
              <a:spcBef>
                <a:spcPts val="0"/>
              </a:spcBef>
              <a:spcAft>
                <a:spcPts val="0"/>
              </a:spcAft>
              <a:buClr>
                <a:schemeClr val="dk1"/>
              </a:buClr>
              <a:buSzPts val="2000"/>
              <a:buChar char="●"/>
            </a:pPr>
            <a:r>
              <a:rPr i="0" lang="en" sz="2000" u="none" cap="none" strike="noStrike">
                <a:solidFill>
                  <a:schemeClr val="dk1"/>
                </a:solidFill>
              </a:rPr>
              <a:t>Watercolor paint</a:t>
            </a:r>
            <a:endParaRPr i="0" sz="2000" u="none" cap="none" strike="noStrike">
              <a:solidFill>
                <a:schemeClr val="dk1"/>
              </a:solidFill>
            </a:endParaRPr>
          </a:p>
          <a:p>
            <a:pPr indent="0" lvl="0" marL="1371600" marR="0" rtl="0" algn="l">
              <a:lnSpc>
                <a:spcPct val="115000"/>
              </a:lnSpc>
              <a:spcBef>
                <a:spcPts val="0"/>
              </a:spcBef>
              <a:spcAft>
                <a:spcPts val="0"/>
              </a:spcAft>
              <a:buNone/>
            </a:pPr>
            <a:r>
              <a:t/>
            </a:r>
            <a:endParaRPr i="0" sz="2000" u="none" cap="none" strike="noStrike">
              <a:solidFill>
                <a:schemeClr val="dk1"/>
              </a:solidFill>
            </a:endParaRPr>
          </a:p>
          <a:p>
            <a:pPr indent="-355600" lvl="0" marL="457200" marR="0" rtl="0" algn="l">
              <a:lnSpc>
                <a:spcPct val="115000"/>
              </a:lnSpc>
              <a:spcBef>
                <a:spcPts val="0"/>
              </a:spcBef>
              <a:spcAft>
                <a:spcPts val="0"/>
              </a:spcAft>
              <a:buClr>
                <a:schemeClr val="dk1"/>
              </a:buClr>
              <a:buSzPts val="2000"/>
              <a:buChar char="●"/>
            </a:pPr>
            <a:r>
              <a:rPr i="0" lang="en" sz="2000" u="none" cap="none" strike="noStrike">
                <a:solidFill>
                  <a:schemeClr val="dk1"/>
                </a:solidFill>
              </a:rPr>
              <a:t>Other media (preferably black Sharpie markers, darker crayons, or darker markers)</a:t>
            </a:r>
            <a:endParaRPr i="0" sz="2000" u="none" cap="none" strike="noStrike">
              <a:solidFill>
                <a:schemeClr val="dk1"/>
              </a:solidFill>
            </a:endParaRPr>
          </a:p>
          <a:p>
            <a:pPr indent="0" lvl="0" marL="914400" marR="0" rtl="0" algn="l">
              <a:lnSpc>
                <a:spcPct val="150000"/>
              </a:lnSpc>
              <a:spcBef>
                <a:spcPts val="0"/>
              </a:spcBef>
              <a:spcAft>
                <a:spcPts val="800"/>
              </a:spcAft>
              <a:buClr>
                <a:srgbClr val="000000"/>
              </a:buClr>
              <a:buSzPts val="2700"/>
              <a:buFont typeface="Arial"/>
              <a:buNone/>
            </a:pPr>
            <a:r>
              <a:t/>
            </a:r>
            <a:endParaRPr b="0" i="0" sz="2700" u="none" cap="none" strike="noStrike">
              <a:solidFill>
                <a:srgbClr val="000000"/>
              </a:solidFill>
              <a:latin typeface="Comfortaa"/>
              <a:ea typeface="Comfortaa"/>
              <a:cs typeface="Comfortaa"/>
              <a:sym typeface="Comfortaa"/>
            </a:endParaRPr>
          </a:p>
        </p:txBody>
      </p:sp>
      <p:sp>
        <p:nvSpPr>
          <p:cNvPr id="122" name="Google Shape;122;p9"/>
          <p:cNvSpPr txBox="1"/>
          <p:nvPr/>
        </p:nvSpPr>
        <p:spPr>
          <a:xfrm>
            <a:off x="6406825" y="3422050"/>
            <a:ext cx="3998100" cy="46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Laney Buras</dc:creator>
</cp:coreProperties>
</file>